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4" r:id="rId3"/>
    <p:sldId id="270" r:id="rId4"/>
    <p:sldId id="275" r:id="rId5"/>
    <p:sldId id="276" r:id="rId6"/>
    <p:sldId id="277" r:id="rId7"/>
    <p:sldId id="278" r:id="rId8"/>
    <p:sldId id="273" r:id="rId9"/>
    <p:sldId id="267" r:id="rId10"/>
    <p:sldId id="279" r:id="rId11"/>
    <p:sldId id="268" r:id="rId12"/>
    <p:sldId id="269" r:id="rId13"/>
    <p:sldId id="262" r:id="rId14"/>
    <p:sldId id="280" r:id="rId15"/>
    <p:sldId id="263" r:id="rId16"/>
    <p:sldId id="264" r:id="rId17"/>
    <p:sldId id="265" r:id="rId18"/>
    <p:sldId id="266" r:id="rId19"/>
    <p:sldId id="260" r:id="rId20"/>
    <p:sldId id="281" r:id="rId21"/>
    <p:sldId id="261" r:id="rId22"/>
    <p:sldId id="259" r:id="rId23"/>
    <p:sldId id="258" r:id="rId2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25/08/1445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88222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25/08/1445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7287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25/08/1445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87238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E58E540-E04A-4497-A9E2-7AE2F929D068}" type="datetimeFigureOut">
              <a:rPr lang="ar-IQ" smtClean="0"/>
              <a:t>25/08/1445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80411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E58E540-E04A-4497-A9E2-7AE2F929D068}" type="datetimeFigureOut">
              <a:rPr lang="ar-IQ" smtClean="0"/>
              <a:t>25/08/1445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70387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E58E540-E04A-4497-A9E2-7AE2F929D068}" type="datetimeFigureOut">
              <a:rPr lang="ar-IQ" smtClean="0"/>
              <a:t>25/08/1445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32366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E58E540-E04A-4497-A9E2-7AE2F929D068}" type="datetimeFigureOut">
              <a:rPr lang="ar-IQ" smtClean="0"/>
              <a:t>25/08/1445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37585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E58E540-E04A-4497-A9E2-7AE2F929D068}" type="datetimeFigureOut">
              <a:rPr lang="ar-IQ" smtClean="0"/>
              <a:t>25/08/1445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16644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E58E540-E04A-4497-A9E2-7AE2F929D068}" type="datetimeFigureOut">
              <a:rPr lang="ar-IQ" smtClean="0"/>
              <a:t>25/08/1445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68305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E58E540-E04A-4497-A9E2-7AE2F929D068}" type="datetimeFigureOut">
              <a:rPr lang="ar-IQ" smtClean="0"/>
              <a:t>25/08/1445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217165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E58E540-E04A-4497-A9E2-7AE2F929D068}" type="datetimeFigureOut">
              <a:rPr lang="ar-IQ" smtClean="0"/>
              <a:t>25/08/1445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63A8BE5-2961-4243-812C-D7DBB0677AB1}" type="slidenum">
              <a:rPr lang="ar-IQ" smtClean="0"/>
              <a:t>‹#›</a:t>
            </a:fld>
            <a:endParaRPr lang="ar-IQ"/>
          </a:p>
        </p:txBody>
      </p:sp>
    </p:spTree>
    <p:extLst>
      <p:ext uri="{BB962C8B-B14F-4D97-AF65-F5344CB8AC3E}">
        <p14:creationId xmlns:p14="http://schemas.microsoft.com/office/powerpoint/2010/main" val="31121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58E540-E04A-4497-A9E2-7AE2F929D068}" type="datetimeFigureOut">
              <a:rPr lang="ar-IQ" smtClean="0"/>
              <a:t>25/08/1445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3A8BE5-2961-4243-812C-D7DBB0677AB1}" type="slidenum">
              <a:rPr lang="ar-IQ" smtClean="0"/>
              <a:t>‹#›</a:t>
            </a:fld>
            <a:endParaRPr lang="ar-IQ"/>
          </a:p>
        </p:txBody>
      </p:sp>
    </p:spTree>
    <p:extLst>
      <p:ext uri="{BB962C8B-B14F-4D97-AF65-F5344CB8AC3E}">
        <p14:creationId xmlns:p14="http://schemas.microsoft.com/office/powerpoint/2010/main" val="43044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Autofit/>
          </a:bodyPr>
          <a:lstStyle/>
          <a:p>
            <a:pPr rtl="0"/>
            <a:r>
              <a:rPr lang="en-US" sz="3600" dirty="0" smtClean="0">
                <a:latin typeface="Andalus" pitchFamily="18" charset="-78"/>
                <a:cs typeface="Andalus" pitchFamily="18" charset="-78"/>
              </a:rPr>
              <a:t>University of Basrah – College of veterinary Medicine </a:t>
            </a:r>
            <a:br>
              <a:rPr lang="en-US" sz="3600" dirty="0" smtClean="0">
                <a:latin typeface="Andalus" pitchFamily="18" charset="-78"/>
                <a:cs typeface="Andalus" pitchFamily="18" charset="-78"/>
              </a:rPr>
            </a:br>
            <a:r>
              <a:rPr lang="en-US" sz="3600" dirty="0" smtClean="0">
                <a:latin typeface="Andalus" pitchFamily="18" charset="-78"/>
                <a:cs typeface="Andalus" pitchFamily="18" charset="-78"/>
              </a:rPr>
              <a:t>Department of Vet. Surgery and </a:t>
            </a:r>
            <a:r>
              <a:rPr lang="en-US" sz="3600" dirty="0" err="1" smtClean="0">
                <a:latin typeface="Andalus" pitchFamily="18" charset="-78"/>
                <a:cs typeface="Andalus" pitchFamily="18" charset="-78"/>
              </a:rPr>
              <a:t>Obstitric</a:t>
            </a:r>
            <a:r>
              <a:rPr lang="en-US" sz="3600" dirty="0" smtClean="0">
                <a:latin typeface="Andalus" pitchFamily="18" charset="-78"/>
                <a:cs typeface="Andalus" pitchFamily="18" charset="-78"/>
              </a:rPr>
              <a:t> </a:t>
            </a:r>
            <a:endParaRPr lang="ar-IQ" sz="3600" dirty="0">
              <a:latin typeface="Andalus" pitchFamily="18" charset="-78"/>
              <a:cs typeface="Andalus" pitchFamily="18" charset="-78"/>
            </a:endParaRPr>
          </a:p>
        </p:txBody>
      </p:sp>
      <p:sp>
        <p:nvSpPr>
          <p:cNvPr id="3" name="عنوان فرعي 2"/>
          <p:cNvSpPr>
            <a:spLocks noGrp="1"/>
          </p:cNvSpPr>
          <p:nvPr>
            <p:ph type="subTitle" idx="1"/>
          </p:nvPr>
        </p:nvSpPr>
        <p:spPr/>
        <p:txBody>
          <a:bodyPr/>
          <a:lstStyle/>
          <a:p>
            <a:r>
              <a:rPr lang="en-US" dirty="0" smtClean="0">
                <a:solidFill>
                  <a:schemeClr val="tx1"/>
                </a:solidFill>
                <a:latin typeface="Andalus" pitchFamily="18" charset="-78"/>
                <a:cs typeface="Andalus" pitchFamily="18" charset="-78"/>
              </a:rPr>
              <a:t>Affection Of the Penis &amp; prepuce</a:t>
            </a:r>
          </a:p>
          <a:p>
            <a:r>
              <a:rPr lang="en-US" dirty="0" err="1" smtClean="0">
                <a:solidFill>
                  <a:schemeClr val="tx1"/>
                </a:solidFill>
                <a:latin typeface="Andalus" pitchFamily="18" charset="-78"/>
                <a:cs typeface="Andalus" pitchFamily="18" charset="-78"/>
              </a:rPr>
              <a:t>Dr.Alaa</a:t>
            </a:r>
            <a:r>
              <a:rPr lang="en-US" dirty="0" smtClean="0">
                <a:solidFill>
                  <a:schemeClr val="tx1"/>
                </a:solidFill>
                <a:latin typeface="Andalus" pitchFamily="18" charset="-78"/>
                <a:cs typeface="Andalus" pitchFamily="18" charset="-78"/>
              </a:rPr>
              <a:t> A. Ibrahim </a:t>
            </a:r>
            <a:endParaRPr lang="ar-IQ" dirty="0">
              <a:solidFill>
                <a:schemeClr val="tx1"/>
              </a:solidFill>
              <a:latin typeface="Andalus" pitchFamily="18" charset="-78"/>
              <a:cs typeface="Andalus" pitchFamily="18" charset="-78"/>
            </a:endParaRPr>
          </a:p>
        </p:txBody>
      </p:sp>
    </p:spTree>
    <p:extLst>
      <p:ext uri="{BB962C8B-B14F-4D97-AF65-F5344CB8AC3E}">
        <p14:creationId xmlns:p14="http://schemas.microsoft.com/office/powerpoint/2010/main" val="293288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332656"/>
            <a:ext cx="8496944" cy="6264696"/>
          </a:xfrm>
        </p:spPr>
        <p:txBody>
          <a:bodyPr/>
          <a:lstStyle/>
          <a:p>
            <a:pPr algn="l" rtl="0"/>
            <a:r>
              <a:rPr lang="en-US" dirty="0">
                <a:latin typeface="Angsana New" pitchFamily="18" charset="-34"/>
                <a:cs typeface="Angsana New" pitchFamily="18" charset="-34"/>
              </a:rPr>
              <a:t>Apical ligament is a thickened fibrous band located dorsally near the free end of the penis</a:t>
            </a:r>
          </a:p>
          <a:p>
            <a:pPr algn="l" rtl="0"/>
            <a:r>
              <a:rPr lang="en-US" dirty="0">
                <a:latin typeface="Angsana New" pitchFamily="18" charset="-34"/>
                <a:cs typeface="Angsana New" pitchFamily="18" charset="-34"/>
              </a:rPr>
              <a:t>This ligament helps to hold penis straight for intromission  and slips to the side after ejaculation and causes spiral deviation of the tip of the </a:t>
            </a:r>
            <a:r>
              <a:rPr lang="en-US" dirty="0" smtClean="0">
                <a:latin typeface="Angsana New" pitchFamily="18" charset="-34"/>
                <a:cs typeface="Angsana New" pitchFamily="18" charset="-34"/>
              </a:rPr>
              <a:t>penis</a:t>
            </a:r>
          </a:p>
          <a:p>
            <a:pPr algn="l" rtl="0"/>
            <a:endParaRPr lang="en-US" dirty="0">
              <a:latin typeface="Angsana New" pitchFamily="18" charset="-34"/>
              <a:cs typeface="Angsana New" pitchFamily="18" charset="-34"/>
            </a:endParaRPr>
          </a:p>
          <a:p>
            <a:pPr algn="l" rtl="0"/>
            <a:endParaRPr lang="en-US" dirty="0" smtClean="0">
              <a:latin typeface="Angsana New" pitchFamily="18" charset="-34"/>
              <a:cs typeface="Angsana New" pitchFamily="18" charset="-34"/>
            </a:endParaRPr>
          </a:p>
          <a:p>
            <a:pPr algn="l" rtl="0"/>
            <a:endParaRPr lang="en-US" dirty="0">
              <a:latin typeface="Angsana New" pitchFamily="18" charset="-34"/>
              <a:cs typeface="Angsana New" pitchFamily="18" charset="-34"/>
            </a:endParaRPr>
          </a:p>
          <a:p>
            <a:pPr algn="l" rtl="0"/>
            <a:r>
              <a:rPr lang="en-US" b="1" dirty="0" smtClean="0">
                <a:latin typeface="Angsana New" pitchFamily="18" charset="-34"/>
                <a:cs typeface="Angsana New" pitchFamily="18" charset="-34"/>
              </a:rPr>
              <a:t>Diagnosis :</a:t>
            </a:r>
            <a:r>
              <a:rPr lang="en-US" dirty="0" smtClean="0">
                <a:latin typeface="Angsana New" pitchFamily="18" charset="-34"/>
                <a:cs typeface="Angsana New" pitchFamily="18" charset="-34"/>
              </a:rPr>
              <a:t>by observation of serving attempts </a:t>
            </a:r>
          </a:p>
          <a:p>
            <a:pPr algn="l" rtl="0"/>
            <a:endParaRPr lang="en-US" dirty="0">
              <a:latin typeface="Angsana New" pitchFamily="18" charset="-34"/>
              <a:cs typeface="Angsana New" pitchFamily="18" charset="-34"/>
            </a:endParaRPr>
          </a:p>
          <a:p>
            <a:pPr algn="l" rtl="0"/>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36912"/>
            <a:ext cx="5538589" cy="174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55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9392"/>
            <a:ext cx="8229600" cy="1143000"/>
          </a:xfrm>
        </p:spPr>
        <p:txBody>
          <a:bodyPr>
            <a:noAutofit/>
          </a:bodyPr>
          <a:lstStyle/>
          <a:p>
            <a:r>
              <a:rPr lang="en-US" sz="2800" b="1" dirty="0" smtClean="0">
                <a:latin typeface="Andalus" pitchFamily="18" charset="-78"/>
                <a:cs typeface="Andalus" pitchFamily="18" charset="-78"/>
              </a:rPr>
              <a:t>Treatment of spiral deviation </a:t>
            </a:r>
            <a:endParaRPr lang="ar-IQ" sz="2800" b="1" dirty="0">
              <a:latin typeface="Andalus" pitchFamily="18" charset="-78"/>
              <a:cs typeface="Andalus" pitchFamily="18" charset="-78"/>
            </a:endParaRPr>
          </a:p>
        </p:txBody>
      </p:sp>
      <p:sp>
        <p:nvSpPr>
          <p:cNvPr id="3" name="عنصر نائب للمحتوى 2"/>
          <p:cNvSpPr>
            <a:spLocks noGrp="1"/>
          </p:cNvSpPr>
          <p:nvPr>
            <p:ph idx="1"/>
          </p:nvPr>
        </p:nvSpPr>
        <p:spPr>
          <a:xfrm>
            <a:off x="179512" y="1052736"/>
            <a:ext cx="8507288" cy="5073427"/>
          </a:xfrm>
        </p:spPr>
        <p:txBody>
          <a:bodyPr>
            <a:normAutofit/>
          </a:bodyPr>
          <a:lstStyle/>
          <a:p>
            <a:pPr algn="l" rtl="0"/>
            <a:r>
              <a:rPr lang="en-US" sz="2400" dirty="0" smtClean="0">
                <a:latin typeface="Angsana New" pitchFamily="18" charset="-34"/>
                <a:cs typeface="Angsana New" pitchFamily="18" charset="-34"/>
              </a:rPr>
              <a:t>Surgical </a:t>
            </a:r>
            <a:r>
              <a:rPr lang="en-US" sz="2400" dirty="0">
                <a:latin typeface="Angsana New" pitchFamily="18" charset="-34"/>
                <a:cs typeface="Angsana New" pitchFamily="18" charset="-34"/>
              </a:rPr>
              <a:t>treatment involve anchoring the apical ligament of the penis so it cannot slip </a:t>
            </a:r>
            <a:r>
              <a:rPr lang="en-US" sz="2400" dirty="0" smtClean="0">
                <a:latin typeface="Angsana New" pitchFamily="18" charset="-34"/>
                <a:cs typeface="Angsana New" pitchFamily="18" charset="-34"/>
              </a:rPr>
              <a:t>laterally and pull free part of the penis into a spiral  </a:t>
            </a:r>
            <a:r>
              <a:rPr lang="en-US" sz="2400" dirty="0">
                <a:latin typeface="Angsana New" pitchFamily="18" charset="-34"/>
                <a:cs typeface="Angsana New" pitchFamily="18" charset="-34"/>
              </a:rPr>
              <a:t>or augmenting the apical ligament with an </a:t>
            </a:r>
            <a:r>
              <a:rPr lang="en-US" sz="2400" dirty="0" smtClean="0">
                <a:latin typeface="Angsana New" pitchFamily="18" charset="-34"/>
                <a:cs typeface="Angsana New" pitchFamily="18" charset="-34"/>
              </a:rPr>
              <a:t>implant</a:t>
            </a:r>
          </a:p>
          <a:p>
            <a:pPr algn="l" rtl="0"/>
            <a:r>
              <a:rPr lang="en-US" sz="2400" dirty="0">
                <a:latin typeface="Angsana New" pitchFamily="18" charset="-34"/>
                <a:cs typeface="Angsana New" pitchFamily="18" charset="-34"/>
              </a:rPr>
              <a:t>For implantation, one large  or multiple thin strips of fascia </a:t>
            </a:r>
            <a:r>
              <a:rPr lang="en-US" sz="2400" dirty="0" err="1">
                <a:latin typeface="Angsana New" pitchFamily="18" charset="-34"/>
                <a:cs typeface="Angsana New" pitchFamily="18" charset="-34"/>
              </a:rPr>
              <a:t>lata</a:t>
            </a:r>
            <a:r>
              <a:rPr lang="en-US" sz="2400" dirty="0">
                <a:latin typeface="Angsana New" pitchFamily="18" charset="-34"/>
                <a:cs typeface="Angsana New" pitchFamily="18" charset="-34"/>
              </a:rPr>
              <a:t> may be used; alternatively, synthetic fibers may be implanted</a:t>
            </a:r>
            <a:r>
              <a:rPr lang="en-US" sz="2400" dirty="0" smtClean="0">
                <a:latin typeface="Andalus" pitchFamily="18" charset="-78"/>
                <a:cs typeface="Andalus" pitchFamily="18" charset="-78"/>
              </a:rPr>
              <a:t>.</a:t>
            </a:r>
          </a:p>
          <a:p>
            <a:pPr algn="l" rtl="0"/>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0" t="9581" r="50918" b="51706"/>
          <a:stretch/>
        </p:blipFill>
        <p:spPr bwMode="auto">
          <a:xfrm>
            <a:off x="3635896" y="4077072"/>
            <a:ext cx="4829877" cy="262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71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55773"/>
            <a:ext cx="8435280" cy="5073427"/>
          </a:xfrm>
        </p:spPr>
        <p:txBody>
          <a:bodyPr>
            <a:normAutofit/>
          </a:bodyPr>
          <a:lstStyle/>
          <a:p>
            <a:pPr algn="l" rtl="0"/>
            <a:r>
              <a:rPr lang="en-US" sz="2800" dirty="0">
                <a:latin typeface="Angsana New" pitchFamily="18" charset="-34"/>
                <a:cs typeface="Angsana New" pitchFamily="18" charset="-34"/>
              </a:rPr>
              <a:t>The penis is extended and held in </a:t>
            </a:r>
            <a:r>
              <a:rPr lang="en-US" sz="2800" dirty="0" smtClean="0">
                <a:latin typeface="Angsana New" pitchFamily="18" charset="-34"/>
                <a:cs typeface="Angsana New" pitchFamily="18" charset="-34"/>
              </a:rPr>
              <a:t>place with </a:t>
            </a:r>
            <a:r>
              <a:rPr lang="en-US" sz="2800" dirty="0">
                <a:latin typeface="Angsana New" pitchFamily="18" charset="-34"/>
                <a:cs typeface="Angsana New" pitchFamily="18" charset="-34"/>
              </a:rPr>
              <a:t>penetrating towel clamps carefully placed into </a:t>
            </a:r>
            <a:r>
              <a:rPr lang="en-US" sz="2800" dirty="0" smtClean="0">
                <a:latin typeface="Angsana New" pitchFamily="18" charset="-34"/>
                <a:cs typeface="Angsana New" pitchFamily="18" charset="-34"/>
              </a:rPr>
              <a:t>the distal </a:t>
            </a:r>
            <a:r>
              <a:rPr lang="en-US" sz="2800" dirty="0">
                <a:latin typeface="Angsana New" pitchFamily="18" charset="-34"/>
                <a:cs typeface="Angsana New" pitchFamily="18" charset="-34"/>
              </a:rPr>
              <a:t>part of the apical ligament to avoid penetration </a:t>
            </a:r>
            <a:r>
              <a:rPr lang="en-US" sz="2800" dirty="0" smtClean="0">
                <a:latin typeface="Angsana New" pitchFamily="18" charset="-34"/>
                <a:cs typeface="Angsana New" pitchFamily="18" charset="-34"/>
              </a:rPr>
              <a:t>of the </a:t>
            </a:r>
            <a:r>
              <a:rPr lang="en-US" sz="2800" dirty="0">
                <a:latin typeface="Angsana New" pitchFamily="18" charset="-34"/>
                <a:cs typeface="Angsana New" pitchFamily="18" charset="-34"/>
              </a:rPr>
              <a:t>tunica </a:t>
            </a:r>
            <a:r>
              <a:rPr lang="en-US" sz="2800" dirty="0" smtClean="0">
                <a:latin typeface="Angsana New" pitchFamily="18" charset="-34"/>
                <a:cs typeface="Angsana New" pitchFamily="18" charset="-34"/>
              </a:rPr>
              <a:t>albuginea</a:t>
            </a:r>
          </a:p>
          <a:p>
            <a:pPr algn="l" rtl="0"/>
            <a:r>
              <a:rPr lang="en-US" sz="2800" dirty="0">
                <a:latin typeface="Angsana New" pitchFamily="18" charset="-34"/>
                <a:cs typeface="Angsana New" pitchFamily="18" charset="-34"/>
              </a:rPr>
              <a:t>A </a:t>
            </a:r>
            <a:r>
              <a:rPr lang="en-US" sz="2800" dirty="0" smtClean="0">
                <a:latin typeface="Angsana New" pitchFamily="18" charset="-34"/>
                <a:cs typeface="Angsana New" pitchFamily="18" charset="-34"/>
              </a:rPr>
              <a:t>longitudinal incision </a:t>
            </a:r>
            <a:r>
              <a:rPr lang="en-US" sz="2800" dirty="0">
                <a:latin typeface="Angsana New" pitchFamily="18" charset="-34"/>
                <a:cs typeface="Angsana New" pitchFamily="18" charset="-34"/>
              </a:rPr>
              <a:t>is made along the dorsal aspect of the </a:t>
            </a:r>
            <a:r>
              <a:rPr lang="en-US" sz="2800" dirty="0" smtClean="0">
                <a:latin typeface="Angsana New" pitchFamily="18" charset="-34"/>
                <a:cs typeface="Angsana New" pitchFamily="18" charset="-34"/>
              </a:rPr>
              <a:t>penis</a:t>
            </a:r>
          </a:p>
          <a:p>
            <a:pPr algn="l" rtl="0"/>
            <a:r>
              <a:rPr lang="en-US" sz="2800" dirty="0" smtClean="0">
                <a:latin typeface="Angsana New" pitchFamily="18" charset="-34"/>
                <a:cs typeface="Angsana New" pitchFamily="18" charset="-34"/>
              </a:rPr>
              <a:t>The incision </a:t>
            </a:r>
            <a:r>
              <a:rPr lang="en-US" sz="2800" dirty="0">
                <a:latin typeface="Angsana New" pitchFamily="18" charset="-34"/>
                <a:cs typeface="Angsana New" pitchFamily="18" charset="-34"/>
              </a:rPr>
              <a:t>is deepened until the apical ligament is </a:t>
            </a:r>
            <a:r>
              <a:rPr lang="en-US" sz="2800" dirty="0" smtClean="0">
                <a:latin typeface="Angsana New" pitchFamily="18" charset="-34"/>
                <a:cs typeface="Angsana New" pitchFamily="18" charset="-34"/>
              </a:rPr>
              <a:t>exposed</a:t>
            </a:r>
          </a:p>
          <a:p>
            <a:pPr algn="l" rtl="0"/>
            <a:r>
              <a:rPr lang="en-US" sz="2800" dirty="0">
                <a:latin typeface="Angsana New" pitchFamily="18" charset="-34"/>
                <a:cs typeface="Angsana New" pitchFamily="18" charset="-34"/>
              </a:rPr>
              <a:t>The free edges of the apical </a:t>
            </a:r>
            <a:r>
              <a:rPr lang="en-US" sz="2800" dirty="0" smtClean="0">
                <a:latin typeface="Angsana New" pitchFamily="18" charset="-34"/>
                <a:cs typeface="Angsana New" pitchFamily="18" charset="-34"/>
              </a:rPr>
              <a:t>ligament are </a:t>
            </a:r>
            <a:r>
              <a:rPr lang="en-US" sz="2800" dirty="0">
                <a:latin typeface="Angsana New" pitchFamily="18" charset="-34"/>
                <a:cs typeface="Angsana New" pitchFamily="18" charset="-34"/>
              </a:rPr>
              <a:t>identified, </a:t>
            </a:r>
            <a:r>
              <a:rPr lang="en-US" sz="2800" dirty="0" smtClean="0">
                <a:latin typeface="Angsana New" pitchFamily="18" charset="-34"/>
                <a:cs typeface="Angsana New" pitchFamily="18" charset="-34"/>
              </a:rPr>
              <a:t>and  carefully tacked to </a:t>
            </a:r>
            <a:r>
              <a:rPr lang="en-US" sz="2800" dirty="0">
                <a:latin typeface="Angsana New" pitchFamily="18" charset="-34"/>
                <a:cs typeface="Angsana New" pitchFamily="18" charset="-34"/>
              </a:rPr>
              <a:t>the underlying tunica albuginea, using multiple </a:t>
            </a:r>
            <a:r>
              <a:rPr lang="en-US" sz="2800" dirty="0" smtClean="0">
                <a:latin typeface="Angsana New" pitchFamily="18" charset="-34"/>
                <a:cs typeface="Angsana New" pitchFamily="18" charset="-34"/>
              </a:rPr>
              <a:t>simple interrupted </a:t>
            </a:r>
            <a:r>
              <a:rPr lang="en-US" sz="2800" dirty="0">
                <a:latin typeface="Angsana New" pitchFamily="18" charset="-34"/>
                <a:cs typeface="Angsana New" pitchFamily="18" charset="-34"/>
              </a:rPr>
              <a:t>sutures of synthetic absorbable material.</a:t>
            </a:r>
            <a:endParaRPr lang="ar-IQ" sz="2800" dirty="0">
              <a:latin typeface="Angsana New" pitchFamily="18" charset="-34"/>
              <a:cs typeface="Andalus" pitchFamily="18"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060" y="3643582"/>
            <a:ext cx="519006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5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1143000"/>
          </a:xfrm>
        </p:spPr>
        <p:txBody>
          <a:bodyPr>
            <a:normAutofit fontScale="90000"/>
          </a:bodyPr>
          <a:lstStyle/>
          <a:p>
            <a:r>
              <a:rPr lang="en-US" b="1" dirty="0">
                <a:latin typeface="Andalus" pitchFamily="18" charset="-78"/>
                <a:cs typeface="Andalus" pitchFamily="18" charset="-78"/>
              </a:rPr>
              <a:t>Erection failure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179512" y="620688"/>
            <a:ext cx="8640960" cy="6120680"/>
          </a:xfrm>
        </p:spPr>
        <p:txBody>
          <a:bodyPr>
            <a:normAutofit/>
          </a:bodyPr>
          <a:lstStyle/>
          <a:p>
            <a:pPr algn="l" rtl="0"/>
            <a:r>
              <a:rPr lang="en-US" sz="2800" dirty="0">
                <a:latin typeface="Angsana New" pitchFamily="18" charset="-34"/>
                <a:cs typeface="Angsana New" pitchFamily="18" charset="-34"/>
              </a:rPr>
              <a:t>Result from leakage from corpus cavernosum penis which is a well-described cause of impotence in bull(impede erection</a:t>
            </a:r>
            <a:r>
              <a:rPr lang="en-US" sz="2800" dirty="0" smtClean="0">
                <a:latin typeface="Angsana New" pitchFamily="18" charset="-34"/>
                <a:cs typeface="Angsana New" pitchFamily="18" charset="-34"/>
              </a:rPr>
              <a:t>.)</a:t>
            </a:r>
          </a:p>
          <a:p>
            <a:pPr algn="l" rtl="0"/>
            <a:r>
              <a:rPr lang="en-US" sz="2800" dirty="0">
                <a:latin typeface="Angsana New" pitchFamily="18" charset="-34"/>
                <a:cs typeface="Angsana New" pitchFamily="18" charset="-34"/>
              </a:rPr>
              <a:t>Vascular shunts usually communicate with the superficial penile vessels, but in some cases communication between the corpus cavernosum penis and corpus spongiosum penis </a:t>
            </a:r>
            <a:r>
              <a:rPr lang="en-US" sz="2800" dirty="0" smtClean="0">
                <a:latin typeface="Angsana New" pitchFamily="18" charset="-34"/>
                <a:cs typeface="Angsana New" pitchFamily="18" charset="-34"/>
              </a:rPr>
              <a:t>occur</a:t>
            </a:r>
          </a:p>
          <a:p>
            <a:pPr algn="l" rtl="0"/>
            <a:r>
              <a:rPr lang="en-US" sz="2800" dirty="0" smtClean="0">
                <a:latin typeface="Angsana New" pitchFamily="18" charset="-34"/>
                <a:cs typeface="Angsana New" pitchFamily="18" charset="-34"/>
              </a:rPr>
              <a:t>In this species , normal circulation of the corpus cavernosum penis is a closed system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756" y="4077072"/>
            <a:ext cx="3400727" cy="239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06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404664"/>
            <a:ext cx="8424936" cy="6192688"/>
          </a:xfrm>
        </p:spPr>
        <p:txBody>
          <a:bodyPr>
            <a:normAutofit/>
          </a:bodyPr>
          <a:lstStyle/>
          <a:p>
            <a:pPr algn="l" rtl="0"/>
            <a:r>
              <a:rPr lang="en-US" dirty="0">
                <a:latin typeface="Angsana New" pitchFamily="18" charset="-34"/>
                <a:cs typeface="Angsana New" pitchFamily="18" charset="-34"/>
              </a:rPr>
              <a:t>Cavernosal shunt must be differentiate from ventral deviation of the penis (</a:t>
            </a:r>
            <a:r>
              <a:rPr lang="en-US" b="1" dirty="0">
                <a:latin typeface="Angsana New" pitchFamily="18" charset="-34"/>
                <a:cs typeface="Angsana New" pitchFamily="18" charset="-34"/>
              </a:rPr>
              <a:t>rainbow penis </a:t>
            </a:r>
            <a:r>
              <a:rPr lang="ar-IQ" sz="1600" b="1" dirty="0" smtClean="0">
                <a:latin typeface="Angsana New" pitchFamily="18" charset="-34"/>
                <a:cs typeface="Angsana New" pitchFamily="18" charset="-34"/>
              </a:rPr>
              <a:t>قوس قزح</a:t>
            </a:r>
            <a:r>
              <a:rPr lang="en-US" dirty="0" smtClean="0">
                <a:latin typeface="Angsana New" pitchFamily="18" charset="-34"/>
                <a:cs typeface="Angsana New" pitchFamily="18" charset="-34"/>
              </a:rPr>
              <a:t>) </a:t>
            </a:r>
            <a:r>
              <a:rPr lang="en-US" dirty="0">
                <a:latin typeface="Angsana New" pitchFamily="18" charset="-34"/>
                <a:cs typeface="Angsana New" pitchFamily="18" charset="-34"/>
              </a:rPr>
              <a:t>which is result from defect of the apical ligament of the penis.</a:t>
            </a:r>
          </a:p>
          <a:p>
            <a:pPr algn="l" rtl="0"/>
            <a:r>
              <a:rPr lang="en-US" dirty="0">
                <a:latin typeface="Angsana New" pitchFamily="18" charset="-34"/>
                <a:cs typeface="Angsana New" pitchFamily="18" charset="-34"/>
              </a:rPr>
              <a:t>In erection failure the </a:t>
            </a:r>
            <a:r>
              <a:rPr lang="en-US" dirty="0" smtClean="0">
                <a:latin typeface="Angsana New" pitchFamily="18" charset="-34"/>
                <a:cs typeface="Angsana New" pitchFamily="18" charset="-34"/>
              </a:rPr>
              <a:t>penis is </a:t>
            </a:r>
            <a:r>
              <a:rPr lang="en-US" dirty="0">
                <a:latin typeface="Angsana New" pitchFamily="18" charset="-34"/>
                <a:cs typeface="Angsana New" pitchFamily="18" charset="-34"/>
              </a:rPr>
              <a:t>usually extended normally </a:t>
            </a:r>
            <a:r>
              <a:rPr lang="en-US" dirty="0" smtClean="0">
                <a:latin typeface="Angsana New" pitchFamily="18" charset="-34"/>
                <a:cs typeface="Angsana New" pitchFamily="18" charset="-34"/>
              </a:rPr>
              <a:t>,but </a:t>
            </a:r>
            <a:r>
              <a:rPr lang="en-US" dirty="0">
                <a:latin typeface="Angsana New" pitchFamily="18" charset="-34"/>
                <a:cs typeface="Angsana New" pitchFamily="18" charset="-34"/>
              </a:rPr>
              <a:t>erection is maintained </a:t>
            </a:r>
            <a:r>
              <a:rPr lang="en-US" dirty="0" smtClean="0">
                <a:latin typeface="Angsana New" pitchFamily="18" charset="-34"/>
                <a:cs typeface="Angsana New" pitchFamily="18" charset="-34"/>
              </a:rPr>
              <a:t>only momentarily </a:t>
            </a:r>
            <a:r>
              <a:rPr lang="en-US" dirty="0">
                <a:latin typeface="Angsana New" pitchFamily="18" charset="-34"/>
                <a:cs typeface="Angsana New" pitchFamily="18" charset="-34"/>
              </a:rPr>
              <a:t>before the </a:t>
            </a:r>
            <a:r>
              <a:rPr lang="en-US" dirty="0" smtClean="0">
                <a:latin typeface="Angsana New" pitchFamily="18" charset="-34"/>
                <a:cs typeface="Angsana New" pitchFamily="18" charset="-34"/>
              </a:rPr>
              <a:t>penis becomes </a:t>
            </a:r>
            <a:r>
              <a:rPr lang="en-US" dirty="0">
                <a:latin typeface="Angsana New" pitchFamily="18" charset="-34"/>
                <a:cs typeface="Angsana New" pitchFamily="18" charset="-34"/>
              </a:rPr>
              <a:t>flaccid and droops. </a:t>
            </a:r>
          </a:p>
          <a:p>
            <a:pPr algn="l" rtl="0"/>
            <a:r>
              <a:rPr lang="en-US" dirty="0">
                <a:latin typeface="Angsana New" pitchFamily="18" charset="-34"/>
                <a:cs typeface="Angsana New" pitchFamily="18" charset="-34"/>
              </a:rPr>
              <a:t>In the ventral deviation of the penis , the penis does not achieve its full length while straight and it remain rigid </a:t>
            </a:r>
          </a:p>
          <a:p>
            <a:pPr algn="l" rtl="0"/>
            <a:endParaRPr lang="ar-IQ" dirty="0">
              <a:latin typeface="Angsana New" pitchFamily="18" charset="-34"/>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419" y="4267876"/>
            <a:ext cx="3907910" cy="256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00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363272" cy="5865515"/>
          </a:xfrm>
        </p:spPr>
        <p:txBody>
          <a:bodyPr>
            <a:normAutofit/>
          </a:bodyPr>
          <a:lstStyle/>
          <a:p>
            <a:pPr algn="l" rtl="0"/>
            <a:r>
              <a:rPr lang="en-US" sz="2400" b="1" dirty="0">
                <a:latin typeface="Andalus" pitchFamily="18" charset="-78"/>
                <a:cs typeface="Andalus" pitchFamily="18" charset="-78"/>
              </a:rPr>
              <a:t>Etiology of erection failure</a:t>
            </a:r>
            <a:endParaRPr lang="en-US" sz="2400" dirty="0">
              <a:latin typeface="Andalus" pitchFamily="18" charset="-78"/>
              <a:cs typeface="Andalus" pitchFamily="18" charset="-78"/>
            </a:endParaRPr>
          </a:p>
          <a:p>
            <a:pPr lvl="0" algn="l" rtl="0"/>
            <a:r>
              <a:rPr lang="en-US" sz="2800" dirty="0">
                <a:latin typeface="Angsana New" pitchFamily="18" charset="-34"/>
                <a:cs typeface="Angsana New" pitchFamily="18" charset="-34"/>
              </a:rPr>
              <a:t>Congenital presence of communicating vessel </a:t>
            </a:r>
          </a:p>
          <a:p>
            <a:pPr lvl="0" algn="l" rtl="0"/>
            <a:r>
              <a:rPr lang="en-US" sz="2800" dirty="0">
                <a:latin typeface="Angsana New" pitchFamily="18" charset="-34"/>
                <a:cs typeface="Angsana New" pitchFamily="18" charset="-34"/>
              </a:rPr>
              <a:t>Traumatic or iatrogenic penetration of the corpus </a:t>
            </a:r>
            <a:r>
              <a:rPr lang="en-US" sz="2800" dirty="0" smtClean="0">
                <a:latin typeface="Angsana New" pitchFamily="18" charset="-34"/>
                <a:cs typeface="Angsana New" pitchFamily="18" charset="-34"/>
              </a:rPr>
              <a:t>cavernosum</a:t>
            </a:r>
          </a:p>
          <a:p>
            <a:pPr lvl="0" algn="l" rtl="0"/>
            <a:r>
              <a:rPr lang="en-US" sz="2400" b="1" dirty="0" smtClean="0">
                <a:latin typeface="Andalus" pitchFamily="18" charset="-78"/>
                <a:cs typeface="Andalus" pitchFamily="18" charset="-78"/>
              </a:rPr>
              <a:t>Treatment </a:t>
            </a:r>
          </a:p>
          <a:p>
            <a:pPr lvl="0" algn="l" rtl="0"/>
            <a:r>
              <a:rPr lang="en-US" sz="2400" dirty="0">
                <a:latin typeface="Andalus" pitchFamily="18" charset="-78"/>
                <a:cs typeface="Andalus" pitchFamily="18" charset="-78"/>
              </a:rPr>
              <a:t>If there is communication between corpus cavernosum and corpus spongiosum , surgery is impossible </a:t>
            </a:r>
            <a:r>
              <a:rPr lang="en-US" sz="2400" dirty="0" smtClean="0">
                <a:latin typeface="Andalus" pitchFamily="18" charset="-78"/>
                <a:cs typeface="Andalus" pitchFamily="18" charset="-78"/>
              </a:rPr>
              <a:t> </a:t>
            </a:r>
          </a:p>
          <a:p>
            <a:pPr lvl="0" algn="l" rtl="0"/>
            <a:r>
              <a:rPr lang="en-US" sz="2400" dirty="0">
                <a:latin typeface="Andalus" pitchFamily="18" charset="-78"/>
                <a:cs typeface="Andalus" pitchFamily="18" charset="-78"/>
              </a:rPr>
              <a:t>If the communication is with a superficial vessel, this vessel can be identified at surgery and firmly ligated at its point of emergence from the corpus cavernosum </a:t>
            </a:r>
            <a:r>
              <a:rPr lang="en-US" sz="2400" dirty="0" smtClean="0">
                <a:latin typeface="Andalus" pitchFamily="18" charset="-78"/>
                <a:cs typeface="Andalus" pitchFamily="18" charset="-78"/>
              </a:rPr>
              <a:t>penis</a:t>
            </a:r>
          </a:p>
          <a:p>
            <a:pPr algn="l" rtl="0"/>
            <a:r>
              <a:rPr lang="en-US" sz="2400" dirty="0">
                <a:latin typeface="Andalus" pitchFamily="18" charset="-78"/>
                <a:cs typeface="Andalus" pitchFamily="18" charset="-78"/>
              </a:rPr>
              <a:t>For success of the corrective operation  , 2-3 ml of dye (</a:t>
            </a:r>
            <a:r>
              <a:rPr lang="en-US" sz="2400" dirty="0" err="1">
                <a:latin typeface="Andalus" pitchFamily="18" charset="-78"/>
                <a:cs typeface="Andalus" pitchFamily="18" charset="-78"/>
              </a:rPr>
              <a:t>e.g</a:t>
            </a:r>
            <a:r>
              <a:rPr lang="en-US" sz="2400" dirty="0">
                <a:latin typeface="Andalus" pitchFamily="18" charset="-78"/>
                <a:cs typeface="Andalus" pitchFamily="18" charset="-78"/>
              </a:rPr>
              <a:t>  methylene blue) can be injected slowly in the corpus cavernosum . </a:t>
            </a:r>
          </a:p>
          <a:p>
            <a:pPr lvl="0" algn="l" rtl="0"/>
            <a:endParaRPr lang="en-US" sz="2400" dirty="0" smtClean="0">
              <a:latin typeface="Andalus" pitchFamily="18" charset="-78"/>
              <a:cs typeface="Andalus" pitchFamily="18" charset="-78"/>
            </a:endParaRPr>
          </a:p>
          <a:p>
            <a:pPr lvl="0" algn="l" rtl="0"/>
            <a:endParaRPr lang="en-US" sz="2400" dirty="0" smtClean="0">
              <a:latin typeface="Andalus" pitchFamily="18" charset="-78"/>
              <a:cs typeface="Andalus" pitchFamily="18" charset="-78"/>
            </a:endParaRPr>
          </a:p>
          <a:p>
            <a:pPr lvl="0" algn="l" rtl="0"/>
            <a:endParaRPr lang="en-US" sz="2400" dirty="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spTree>
    <p:extLst>
      <p:ext uri="{BB962C8B-B14F-4D97-AF65-F5344CB8AC3E}">
        <p14:creationId xmlns:p14="http://schemas.microsoft.com/office/powerpoint/2010/main" val="353263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4000" b="1" dirty="0">
                <a:latin typeface="Andalus" pitchFamily="18" charset="-78"/>
                <a:cs typeface="Andalus" pitchFamily="18" charset="-78"/>
              </a:rPr>
              <a:t>Penile tumors </a:t>
            </a:r>
            <a:endParaRPr lang="ar-IQ" sz="4000" dirty="0">
              <a:latin typeface="Andalus" pitchFamily="18" charset="-78"/>
              <a:cs typeface="Andalus" pitchFamily="18" charset="-78"/>
            </a:endParaRPr>
          </a:p>
        </p:txBody>
      </p:sp>
      <p:sp>
        <p:nvSpPr>
          <p:cNvPr id="3" name="عنصر نائب للمحتوى 2"/>
          <p:cNvSpPr>
            <a:spLocks noGrp="1"/>
          </p:cNvSpPr>
          <p:nvPr>
            <p:ph idx="1"/>
          </p:nvPr>
        </p:nvSpPr>
        <p:spPr>
          <a:xfrm>
            <a:off x="179512" y="764704"/>
            <a:ext cx="8507288" cy="5361459"/>
          </a:xfrm>
        </p:spPr>
        <p:txBody>
          <a:bodyPr>
            <a:normAutofit/>
          </a:bodyPr>
          <a:lstStyle/>
          <a:p>
            <a:pPr algn="l" rtl="0"/>
            <a:r>
              <a:rPr lang="en-US" sz="2800" dirty="0">
                <a:latin typeface="Angsana New" pitchFamily="18" charset="-34"/>
                <a:cs typeface="Angsana New" pitchFamily="18" charset="-34"/>
              </a:rPr>
              <a:t>Most common bovine penile tumor is fibropapiloma </a:t>
            </a:r>
            <a:endParaRPr lang="en-US" sz="2800" dirty="0" smtClean="0">
              <a:latin typeface="Angsana New" pitchFamily="18" charset="-34"/>
              <a:cs typeface="Angsana New" pitchFamily="18" charset="-34"/>
            </a:endParaRPr>
          </a:p>
          <a:p>
            <a:pPr algn="l" rtl="0"/>
            <a:r>
              <a:rPr lang="en-US" sz="2800" dirty="0" smtClean="0">
                <a:latin typeface="Angsana New" pitchFamily="18" charset="-34"/>
                <a:cs typeface="Angsana New" pitchFamily="18" charset="-34"/>
              </a:rPr>
              <a:t>Fibropapiloma interfere with breeding make intermission impossible in some cases and uncomfortable in other </a:t>
            </a:r>
          </a:p>
          <a:p>
            <a:pPr algn="l" rtl="0"/>
            <a:r>
              <a:rPr lang="en-US" sz="2800" dirty="0" smtClean="0">
                <a:latin typeface="Angsana New" pitchFamily="18" charset="-34"/>
                <a:cs typeface="Angsana New" pitchFamily="18" charset="-34"/>
              </a:rPr>
              <a:t>Bleeding interfere with semen quality </a:t>
            </a:r>
          </a:p>
          <a:p>
            <a:pPr algn="l" rtl="0"/>
            <a:r>
              <a:rPr lang="en-US" sz="2800" dirty="0" smtClean="0">
                <a:latin typeface="Angsana New" pitchFamily="18" charset="-34"/>
                <a:cs typeface="Angsana New" pitchFamily="18" charset="-34"/>
              </a:rPr>
              <a:t>Surgical remove of fibropapiloma </a:t>
            </a:r>
            <a:r>
              <a:rPr lang="en-US" sz="2800" dirty="0">
                <a:latin typeface="Angsana New" pitchFamily="18" charset="-34"/>
                <a:cs typeface="Angsana New" pitchFamily="18" charset="-34"/>
              </a:rPr>
              <a:t>to provide a rapid and certain return to </a:t>
            </a:r>
            <a:r>
              <a:rPr lang="en-US" sz="2800" dirty="0" smtClean="0">
                <a:latin typeface="Angsana New" pitchFamily="18" charset="-34"/>
                <a:cs typeface="Angsana New" pitchFamily="18" charset="-34"/>
              </a:rPr>
              <a:t>use</a:t>
            </a:r>
          </a:p>
          <a:p>
            <a:pPr marL="0" indent="0" algn="l" rtl="0">
              <a:buNone/>
            </a:pPr>
            <a:r>
              <a:rPr lang="en-US" sz="2800" dirty="0" smtClean="0">
                <a:latin typeface="Angsana New" pitchFamily="18" charset="-34"/>
                <a:cs typeface="Angsana New" pitchFamily="18" charset="-34"/>
              </a:rPr>
              <a:t> </a:t>
            </a:r>
            <a:endParaRPr lang="ar-IQ" sz="2800" dirty="0">
              <a:latin typeface="Angsana New" pitchFamily="18" charset="-34"/>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131869"/>
            <a:ext cx="3596655" cy="2695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7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Autofit/>
          </a:bodyPr>
          <a:lstStyle/>
          <a:p>
            <a:r>
              <a:rPr lang="en-US" sz="3600" b="1" dirty="0">
                <a:latin typeface="Andalus" pitchFamily="18" charset="-78"/>
                <a:cs typeface="Andalus" pitchFamily="18" charset="-78"/>
              </a:rPr>
              <a:t>Persistent penile frenulum </a:t>
            </a:r>
            <a:r>
              <a:rPr lang="en-US" sz="3600" dirty="0">
                <a:latin typeface="Andalus" pitchFamily="18" charset="-78"/>
                <a:cs typeface="Andalus" pitchFamily="18" charset="-78"/>
              </a:rPr>
              <a:t/>
            </a:r>
            <a:br>
              <a:rPr lang="en-US" sz="3600" dirty="0">
                <a:latin typeface="Andalus" pitchFamily="18" charset="-78"/>
                <a:cs typeface="Andalus" pitchFamily="18" charset="-78"/>
              </a:rPr>
            </a:b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836712"/>
            <a:ext cx="8712968" cy="5760640"/>
          </a:xfrm>
        </p:spPr>
        <p:txBody>
          <a:bodyPr>
            <a:normAutofit/>
          </a:bodyPr>
          <a:lstStyle/>
          <a:p>
            <a:pPr algn="l" rtl="0"/>
            <a:r>
              <a:rPr lang="en-US" sz="2800" dirty="0" smtClean="0">
                <a:latin typeface="Angsana New" pitchFamily="18" charset="-34"/>
                <a:cs typeface="Angsana New" pitchFamily="18" charset="-34"/>
              </a:rPr>
              <a:t>Congenital  </a:t>
            </a:r>
            <a:r>
              <a:rPr lang="en-US" sz="2800" dirty="0">
                <a:latin typeface="Angsana New" pitchFamily="18" charset="-34"/>
                <a:cs typeface="Angsana New" pitchFamily="18" charset="-34"/>
              </a:rPr>
              <a:t>band of </a:t>
            </a:r>
            <a:r>
              <a:rPr lang="en-US" sz="2800" dirty="0" smtClean="0">
                <a:latin typeface="Angsana New" pitchFamily="18" charset="-34"/>
                <a:cs typeface="Angsana New" pitchFamily="18" charset="-34"/>
              </a:rPr>
              <a:t>connective tissue </a:t>
            </a:r>
            <a:r>
              <a:rPr lang="en-US" sz="2800" dirty="0">
                <a:latin typeface="Angsana New" pitchFamily="18" charset="-34"/>
                <a:cs typeface="Angsana New" pitchFamily="18" charset="-34"/>
              </a:rPr>
              <a:t>located between the glans penis and the prepuce </a:t>
            </a:r>
            <a:r>
              <a:rPr lang="en-US" sz="2800" dirty="0" smtClean="0">
                <a:latin typeface="Angsana New" pitchFamily="18" charset="-34"/>
                <a:cs typeface="Angsana New" pitchFamily="18" charset="-34"/>
              </a:rPr>
              <a:t>(</a:t>
            </a:r>
            <a:r>
              <a:rPr lang="en-US" sz="2800" dirty="0" err="1" smtClean="0">
                <a:latin typeface="Angsana New" pitchFamily="18" charset="-34"/>
                <a:cs typeface="Angsana New" pitchFamily="18" charset="-34"/>
              </a:rPr>
              <a:t>ventrum</a:t>
            </a:r>
            <a:r>
              <a:rPr lang="en-US" sz="2800" dirty="0" smtClean="0">
                <a:latin typeface="Angsana New" pitchFamily="18" charset="-34"/>
                <a:cs typeface="Angsana New" pitchFamily="18" charset="-34"/>
              </a:rPr>
              <a:t> </a:t>
            </a:r>
            <a:r>
              <a:rPr lang="en-US" sz="2800" dirty="0">
                <a:latin typeface="Angsana New" pitchFamily="18" charset="-34"/>
                <a:cs typeface="Angsana New" pitchFamily="18" charset="-34"/>
              </a:rPr>
              <a:t>of the penis that extends from the prepuce to near the tip of the free portion of the </a:t>
            </a:r>
            <a:r>
              <a:rPr lang="en-US" sz="2800" dirty="0" smtClean="0">
                <a:latin typeface="Angsana New" pitchFamily="18" charset="-34"/>
                <a:cs typeface="Angsana New" pitchFamily="18" charset="-34"/>
              </a:rPr>
              <a:t>penis) </a:t>
            </a:r>
          </a:p>
          <a:p>
            <a:pPr algn="l" rtl="0"/>
            <a:r>
              <a:rPr lang="en-US" sz="2800" dirty="0" smtClean="0">
                <a:latin typeface="Angsana New" pitchFamily="18" charset="-34"/>
                <a:cs typeface="Angsana New" pitchFamily="18" charset="-34"/>
              </a:rPr>
              <a:t>Does  </a:t>
            </a:r>
            <a:r>
              <a:rPr lang="en-US" sz="2800" dirty="0">
                <a:latin typeface="Angsana New" pitchFamily="18" charset="-34"/>
                <a:cs typeface="Angsana New" pitchFamily="18" charset="-34"/>
              </a:rPr>
              <a:t>not break down as the bull reach the </a:t>
            </a:r>
            <a:r>
              <a:rPr lang="en-US" sz="2800" dirty="0" smtClean="0">
                <a:latin typeface="Angsana New" pitchFamily="18" charset="-34"/>
                <a:cs typeface="Angsana New" pitchFamily="18" charset="-34"/>
              </a:rPr>
              <a:t>puberty</a:t>
            </a:r>
          </a:p>
          <a:p>
            <a:pPr algn="l" rtl="0"/>
            <a:r>
              <a:rPr lang="en-US" sz="2800" dirty="0">
                <a:latin typeface="Angsana New" pitchFamily="18" charset="-34"/>
                <a:cs typeface="Angsana New" pitchFamily="18" charset="-34"/>
              </a:rPr>
              <a:t>Separation occurs at the time of puberty, starting from the tip of the penis and progressing caudally usually complete at 9 months of </a:t>
            </a:r>
            <a:r>
              <a:rPr lang="en-US" sz="2800" dirty="0" smtClean="0">
                <a:latin typeface="Angsana New" pitchFamily="18" charset="-34"/>
                <a:cs typeface="Angsana New" pitchFamily="18" charset="-34"/>
              </a:rPr>
              <a:t>age.</a:t>
            </a:r>
          </a:p>
          <a:p>
            <a:pPr algn="l" rtl="0"/>
            <a:r>
              <a:rPr lang="en-US" sz="2800" dirty="0">
                <a:latin typeface="Angsana New" pitchFamily="18" charset="-34"/>
                <a:cs typeface="Angsana New" pitchFamily="18" charset="-34"/>
              </a:rPr>
              <a:t>The persistent frenulum prevent straight extension of the penis and during erection the elongated penis is pull into bow shape  </a:t>
            </a:r>
          </a:p>
          <a:p>
            <a:pPr algn="l" rtl="0"/>
            <a:r>
              <a:rPr lang="en-US" sz="2800" dirty="0">
                <a:latin typeface="Angsana New" pitchFamily="18" charset="-34"/>
                <a:cs typeface="Angsana New" pitchFamily="18" charset="-34"/>
              </a:rPr>
              <a:t>Persistent frenulum is inherited disorder and can pass on to progeny </a:t>
            </a:r>
          </a:p>
          <a:p>
            <a:pPr algn="l" rtl="0"/>
            <a:endParaRPr lang="en-US" sz="2800" dirty="0">
              <a:latin typeface="Angsana New" pitchFamily="18" charset="-34"/>
              <a:cs typeface="Angsana New" pitchFamily="18" charset="-34"/>
            </a:endParaRPr>
          </a:p>
          <a:p>
            <a:pPr algn="l" rtl="0"/>
            <a:endParaRPr lang="en-US" sz="2800" dirty="0" smtClean="0">
              <a:latin typeface="Angsana New" pitchFamily="18" charset="-34"/>
              <a:cs typeface="Angsana New" pitchFamily="18" charset="-34"/>
            </a:endParaRPr>
          </a:p>
          <a:p>
            <a:pPr algn="l" rtl="0"/>
            <a:endParaRPr lang="en-US" sz="2800" dirty="0">
              <a:latin typeface="Angsana New" pitchFamily="18" charset="-34"/>
              <a:cs typeface="Angsana New" pitchFamily="18" charset="-34"/>
            </a:endParaRPr>
          </a:p>
          <a:p>
            <a:pPr algn="l" rtl="0"/>
            <a:endParaRPr lang="en-US" sz="2400" dirty="0" smtClean="0">
              <a:latin typeface="Andalus" pitchFamily="18" charset="-78"/>
              <a:cs typeface="Andalus" pitchFamily="18" charset="-78"/>
            </a:endParaRPr>
          </a:p>
          <a:p>
            <a:pPr algn="l" rtl="0"/>
            <a:endParaRPr lang="en-US" sz="2400" dirty="0" smtClean="0">
              <a:latin typeface="Andalus" pitchFamily="18" charset="-78"/>
              <a:cs typeface="Andalus" pitchFamily="18" charset="-78"/>
            </a:endParaRPr>
          </a:p>
          <a:p>
            <a:pPr algn="l" rtl="0"/>
            <a:endParaRPr lang="ar-IQ" sz="2400" dirty="0">
              <a:latin typeface="Andalus" pitchFamily="18" charset="-78"/>
              <a:cs typeface="Andalus"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089069"/>
            <a:ext cx="2701993" cy="176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589" y="5042835"/>
            <a:ext cx="2304801"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234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Autofit/>
          </a:bodyPr>
          <a:lstStyle/>
          <a:p>
            <a:r>
              <a:rPr lang="en-US" sz="3200" b="1" dirty="0" smtClean="0">
                <a:latin typeface="Andalus" pitchFamily="18" charset="-78"/>
                <a:cs typeface="Andalus" pitchFamily="18" charset="-78"/>
              </a:rPr>
              <a:t>Treatment of </a:t>
            </a:r>
            <a:r>
              <a:rPr lang="en-US" sz="3200" b="1" dirty="0">
                <a:latin typeface="Andalus" pitchFamily="18" charset="-78"/>
                <a:cs typeface="Andalus" pitchFamily="18" charset="-78"/>
              </a:rPr>
              <a:t>Persistent penile frenulum </a:t>
            </a:r>
            <a:br>
              <a:rPr lang="en-US" sz="3200" b="1" dirty="0">
                <a:latin typeface="Andalus" pitchFamily="18" charset="-78"/>
                <a:cs typeface="Andalus" pitchFamily="18" charset="-78"/>
              </a:rPr>
            </a:br>
            <a:endParaRPr lang="ar-IQ" sz="3200" b="1" dirty="0">
              <a:latin typeface="Andalus" pitchFamily="18" charset="-78"/>
              <a:cs typeface="Andalus" pitchFamily="18" charset="-78"/>
            </a:endParaRPr>
          </a:p>
        </p:txBody>
      </p:sp>
      <p:sp>
        <p:nvSpPr>
          <p:cNvPr id="3" name="عنصر نائب للمحتوى 2"/>
          <p:cNvSpPr>
            <a:spLocks noGrp="1"/>
          </p:cNvSpPr>
          <p:nvPr>
            <p:ph idx="1"/>
          </p:nvPr>
        </p:nvSpPr>
        <p:spPr>
          <a:xfrm>
            <a:off x="323528" y="1052736"/>
            <a:ext cx="8496944" cy="5400600"/>
          </a:xfrm>
        </p:spPr>
        <p:txBody>
          <a:bodyPr>
            <a:normAutofit/>
          </a:bodyPr>
          <a:lstStyle/>
          <a:p>
            <a:pPr algn="l" rtl="0"/>
            <a:r>
              <a:rPr lang="en-US" sz="2400" dirty="0">
                <a:latin typeface="Andalus" pitchFamily="18" charset="-78"/>
                <a:cs typeface="Andalus" pitchFamily="18" charset="-78"/>
              </a:rPr>
              <a:t>By transection of the persistent frenulum .Before transection , ligation of large vessel. </a:t>
            </a:r>
            <a:endParaRPr lang="en-US" sz="2400" dirty="0" smtClean="0">
              <a:latin typeface="Andalus" pitchFamily="18" charset="-78"/>
              <a:cs typeface="Andalus" pitchFamily="18" charset="-78"/>
            </a:endParaRPr>
          </a:p>
          <a:p>
            <a:pPr algn="l" rtl="0"/>
            <a:r>
              <a:rPr lang="en-US" sz="2400" dirty="0" smtClean="0">
                <a:latin typeface="Andalus" pitchFamily="18" charset="-78"/>
                <a:cs typeface="Andalus" pitchFamily="18" charset="-78"/>
              </a:rPr>
              <a:t>In </a:t>
            </a:r>
            <a:r>
              <a:rPr lang="en-US" sz="2400" dirty="0">
                <a:latin typeface="Andalus" pitchFamily="18" charset="-78"/>
                <a:cs typeface="Andalus" pitchFamily="18" charset="-78"/>
              </a:rPr>
              <a:t>young bull </a:t>
            </a:r>
            <a:r>
              <a:rPr lang="en-US" sz="2400" dirty="0" smtClean="0">
                <a:latin typeface="Andalus" pitchFamily="18" charset="-78"/>
                <a:cs typeface="Andalus" pitchFamily="18" charset="-78"/>
              </a:rPr>
              <a:t>,</a:t>
            </a:r>
            <a:r>
              <a:rPr lang="en-US" sz="2400" dirty="0"/>
              <a:t> </a:t>
            </a:r>
            <a:r>
              <a:rPr lang="en-US" sz="2400" dirty="0">
                <a:latin typeface="Andalus" pitchFamily="18" charset="-78"/>
                <a:cs typeface="Andalus" pitchFamily="18" charset="-78"/>
              </a:rPr>
              <a:t>penis often can be extended manually without or with little sedation. Application of dorsal nerve block is sufficient for perform this procedure.</a:t>
            </a:r>
          </a:p>
          <a:p>
            <a:pPr algn="l" rtl="0"/>
            <a:endParaRPr lang="ar-IQ" sz="2400" dirty="0">
              <a:latin typeface="Andalus" pitchFamily="18" charset="-78"/>
              <a:cs typeface="Andalus" pitchFamily="18"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293096"/>
            <a:ext cx="3200640" cy="20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71" r="4537"/>
          <a:stretch/>
        </p:blipFill>
        <p:spPr bwMode="auto">
          <a:xfrm>
            <a:off x="303797" y="4293096"/>
            <a:ext cx="4988283" cy="210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333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3600" dirty="0" smtClean="0">
                <a:latin typeface="Andalus" pitchFamily="18" charset="-78"/>
                <a:cs typeface="Andalus" pitchFamily="18" charset="-78"/>
              </a:rPr>
              <a:t>Preputial avulsion </a:t>
            </a: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764704"/>
            <a:ext cx="8712968" cy="5688632"/>
          </a:xfrm>
        </p:spPr>
        <p:txBody>
          <a:bodyPr>
            <a:normAutofit/>
          </a:bodyPr>
          <a:lstStyle/>
          <a:p>
            <a:pPr algn="just" rtl="0"/>
            <a:r>
              <a:rPr lang="en-US" sz="2800" dirty="0">
                <a:latin typeface="Angsana New" pitchFamily="18" charset="-34"/>
                <a:cs typeface="Angsana New" pitchFamily="18" charset="-34"/>
              </a:rPr>
              <a:t>Avulsion of the lamina interna of the prepuce from its attachment to the penile integument at the fornix or point of  </a:t>
            </a:r>
            <a:r>
              <a:rPr lang="en-US" sz="2800" dirty="0" smtClean="0">
                <a:latin typeface="Angsana New" pitchFamily="18" charset="-34"/>
                <a:cs typeface="Angsana New" pitchFamily="18" charset="-34"/>
              </a:rPr>
              <a:t>reflection</a:t>
            </a:r>
          </a:p>
          <a:p>
            <a:pPr algn="just" rtl="0"/>
            <a:r>
              <a:rPr lang="en-US" sz="2800" dirty="0">
                <a:latin typeface="Angsana New" pitchFamily="18" charset="-34"/>
                <a:cs typeface="Angsana New" pitchFamily="18" charset="-34"/>
              </a:rPr>
              <a:t>is the </a:t>
            </a:r>
            <a:r>
              <a:rPr lang="en-US" sz="2800" dirty="0" smtClean="0">
                <a:latin typeface="Angsana New" pitchFamily="18" charset="-34"/>
                <a:cs typeface="Angsana New" pitchFamily="18" charset="-34"/>
              </a:rPr>
              <a:t>commonest injury </a:t>
            </a:r>
            <a:r>
              <a:rPr lang="en-US" sz="2800" dirty="0">
                <a:latin typeface="Angsana New" pitchFamily="18" charset="-34"/>
                <a:cs typeface="Angsana New" pitchFamily="18" charset="-34"/>
              </a:rPr>
              <a:t>to the penis and prepuce of bulls </a:t>
            </a:r>
            <a:r>
              <a:rPr lang="en-US" sz="2800" dirty="0" smtClean="0">
                <a:latin typeface="Angsana New" pitchFamily="18" charset="-34"/>
                <a:cs typeface="Angsana New" pitchFamily="18" charset="-34"/>
              </a:rPr>
              <a:t>managed for </a:t>
            </a:r>
            <a:r>
              <a:rPr lang="en-US" sz="2800" dirty="0">
                <a:latin typeface="Angsana New" pitchFamily="18" charset="-34"/>
                <a:cs typeface="Angsana New" pitchFamily="18" charset="-34"/>
              </a:rPr>
              <a:t>the collection of semen for cryopreservation.</a:t>
            </a:r>
            <a:endParaRPr lang="en-US" sz="2800" dirty="0" smtClean="0">
              <a:latin typeface="Angsana New" pitchFamily="18" charset="-34"/>
              <a:cs typeface="Angsana New" pitchFamily="18" charset="-34"/>
            </a:endParaRPr>
          </a:p>
          <a:p>
            <a:pPr algn="just" rtl="0"/>
            <a:r>
              <a:rPr lang="en-US" sz="2800" dirty="0">
                <a:latin typeface="Angsana New" pitchFamily="18" charset="-34"/>
                <a:cs typeface="Angsana New" pitchFamily="18" charset="-34"/>
              </a:rPr>
              <a:t>This form of injury is costly when it causes temporary suspension of semen collection from extremely valuable artificial insemination bulls that are under considerable pressure to produce </a:t>
            </a:r>
            <a:r>
              <a:rPr lang="en-US" sz="2800" dirty="0" smtClean="0">
                <a:latin typeface="Angsana New" pitchFamily="18" charset="-34"/>
                <a:cs typeface="Angsana New" pitchFamily="18" charset="-34"/>
              </a:rPr>
              <a:t>semen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4" t="7378" r="51758" b="51705"/>
          <a:stretch/>
        </p:blipFill>
        <p:spPr bwMode="auto">
          <a:xfrm>
            <a:off x="4932040" y="4537742"/>
            <a:ext cx="3960440" cy="232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094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Anatomy</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7984" y="1412776"/>
            <a:ext cx="4392488" cy="32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3" y="2708920"/>
            <a:ext cx="456359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3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lstStyle/>
          <a:p>
            <a:r>
              <a:rPr lang="en-US" b="1" dirty="0" smtClean="0">
                <a:latin typeface="Angsana New" pitchFamily="18" charset="-34"/>
                <a:cs typeface="Angsana New" pitchFamily="18" charset="-34"/>
              </a:rPr>
              <a:t>Etiology of </a:t>
            </a:r>
            <a:r>
              <a:rPr lang="en-US" b="1" dirty="0">
                <a:latin typeface="Angsana New" pitchFamily="18" charset="-34"/>
                <a:cs typeface="Angsana New" pitchFamily="18" charset="-34"/>
              </a:rPr>
              <a:t>Preputial avulsion </a:t>
            </a:r>
            <a:r>
              <a:rPr lang="en-US" b="1" dirty="0" smtClean="0">
                <a:latin typeface="Angsana New" pitchFamily="18" charset="-34"/>
                <a:cs typeface="Angsana New" pitchFamily="18" charset="-34"/>
              </a:rPr>
              <a:t> </a:t>
            </a:r>
            <a:endParaRPr lang="ar-IQ" b="1" dirty="0">
              <a:latin typeface="Angsana New" pitchFamily="18" charset="-34"/>
            </a:endParaRPr>
          </a:p>
        </p:txBody>
      </p:sp>
      <p:sp>
        <p:nvSpPr>
          <p:cNvPr id="3" name="عنصر نائب للمحتوى 2"/>
          <p:cNvSpPr>
            <a:spLocks noGrp="1"/>
          </p:cNvSpPr>
          <p:nvPr>
            <p:ph idx="1"/>
          </p:nvPr>
        </p:nvSpPr>
        <p:spPr>
          <a:xfrm>
            <a:off x="395536" y="1196752"/>
            <a:ext cx="8496944" cy="5544616"/>
          </a:xfrm>
        </p:spPr>
        <p:txBody>
          <a:bodyPr>
            <a:normAutofit/>
          </a:bodyPr>
          <a:lstStyle/>
          <a:p>
            <a:pPr algn="l" rtl="0"/>
            <a:r>
              <a:rPr lang="en-US" sz="3600" dirty="0">
                <a:latin typeface="Angsana New" pitchFamily="18" charset="-34"/>
                <a:cs typeface="Angsana New" pitchFamily="18" charset="-34"/>
              </a:rPr>
              <a:t>Etiology is not fully understood and occur in young bulls newly introduced for semen collection or reintroduced after a period of layoff</a:t>
            </a:r>
          </a:p>
          <a:p>
            <a:pPr algn="l" rtl="0"/>
            <a:r>
              <a:rPr lang="en-US" sz="3600" dirty="0">
                <a:latin typeface="Angsana New" pitchFamily="18" charset="-34"/>
                <a:cs typeface="Angsana New" pitchFamily="18" charset="-34"/>
              </a:rPr>
              <a:t>Observed only in bull whose semen is collected by artificial </a:t>
            </a:r>
            <a:r>
              <a:rPr lang="en-US" sz="3600" dirty="0" smtClean="0">
                <a:latin typeface="Angsana New" pitchFamily="18" charset="-34"/>
                <a:cs typeface="Angsana New" pitchFamily="18" charset="-34"/>
              </a:rPr>
              <a:t>vagina</a:t>
            </a:r>
          </a:p>
          <a:p>
            <a:pPr algn="l" rtl="0"/>
            <a:r>
              <a:rPr lang="en-US" sz="3600" b="1" dirty="0">
                <a:latin typeface="Angsana New" pitchFamily="18" charset="-34"/>
                <a:cs typeface="Angsana New" pitchFamily="18" charset="-34"/>
              </a:rPr>
              <a:t>Sign</a:t>
            </a:r>
            <a:r>
              <a:rPr lang="en-US" sz="3600" dirty="0">
                <a:latin typeface="Angsana New" pitchFamily="18" charset="-34"/>
                <a:cs typeface="Angsana New" pitchFamily="18" charset="-34"/>
              </a:rPr>
              <a:t> : Bleeding after semen collection </a:t>
            </a:r>
          </a:p>
          <a:p>
            <a:pPr algn="l" rtl="0"/>
            <a:r>
              <a:rPr lang="en-US" sz="3600" b="1" dirty="0">
                <a:latin typeface="Angsana New" pitchFamily="18" charset="-34"/>
                <a:cs typeface="Angsana New" pitchFamily="18" charset="-34"/>
              </a:rPr>
              <a:t>Diagnosis </a:t>
            </a:r>
            <a:r>
              <a:rPr lang="en-US" sz="3600" dirty="0">
                <a:latin typeface="Angsana New" pitchFamily="18" charset="-34"/>
                <a:cs typeface="Angsana New" pitchFamily="18" charset="-34"/>
              </a:rPr>
              <a:t>can be confirmed by extending and examining of the penis  (penis manually exteriorized after administration of 5mg xylazine ) </a:t>
            </a:r>
          </a:p>
          <a:p>
            <a:pPr algn="l" rtl="0"/>
            <a:endParaRPr lang="ar-IQ" sz="3600" dirty="0">
              <a:latin typeface="Angsana New" pitchFamily="18" charset="-34"/>
            </a:endParaRPr>
          </a:p>
        </p:txBody>
      </p:sp>
    </p:spTree>
    <p:extLst>
      <p:ext uri="{BB962C8B-B14F-4D97-AF65-F5344CB8AC3E}">
        <p14:creationId xmlns:p14="http://schemas.microsoft.com/office/powerpoint/2010/main" val="820055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476672"/>
            <a:ext cx="8640960" cy="6120680"/>
          </a:xfrm>
        </p:spPr>
        <p:txBody>
          <a:bodyPr>
            <a:normAutofit/>
          </a:bodyPr>
          <a:lstStyle/>
          <a:p>
            <a:pPr algn="l" rtl="0"/>
            <a:r>
              <a:rPr lang="en-US" sz="2400" b="1" dirty="0" smtClean="0">
                <a:latin typeface="Andalus" pitchFamily="18" charset="-78"/>
                <a:cs typeface="Andalus" pitchFamily="18" charset="-78"/>
              </a:rPr>
              <a:t>Treatment </a:t>
            </a:r>
            <a:endParaRPr lang="en-US" sz="2400" b="1" dirty="0" smtClean="0">
              <a:latin typeface="Andalus" pitchFamily="18" charset="-78"/>
              <a:cs typeface="Andalus" pitchFamily="18" charset="-78"/>
            </a:endParaRPr>
          </a:p>
          <a:p>
            <a:pPr algn="l" rtl="0"/>
            <a:r>
              <a:rPr lang="en-US" sz="2400" dirty="0">
                <a:latin typeface="Andalus" pitchFamily="18" charset="-78"/>
                <a:cs typeface="Andalus" pitchFamily="18" charset="-78"/>
              </a:rPr>
              <a:t>The injury may left to heal by second intension but convalescence is </a:t>
            </a:r>
            <a:r>
              <a:rPr lang="en-US" sz="2400" dirty="0" smtClean="0">
                <a:latin typeface="Andalus" pitchFamily="18" charset="-78"/>
                <a:cs typeface="Andalus" pitchFamily="18" charset="-78"/>
              </a:rPr>
              <a:t>prolonged</a:t>
            </a:r>
          </a:p>
          <a:p>
            <a:pPr algn="l" rtl="0"/>
            <a:r>
              <a:rPr lang="en-US" sz="2400" dirty="0">
                <a:latin typeface="Andalus" pitchFamily="18" charset="-78"/>
                <a:cs typeface="Andalus" pitchFamily="18" charset="-78"/>
              </a:rPr>
              <a:t>Surgery is performed immediately after injury (on the same day) in order bull return to use with </a:t>
            </a:r>
            <a:endParaRPr lang="en-US" sz="2400" dirty="0" smtClean="0">
              <a:latin typeface="Andalus" pitchFamily="18" charset="-78"/>
              <a:cs typeface="Andalus" pitchFamily="18" charset="-78"/>
            </a:endParaRPr>
          </a:p>
          <a:p>
            <a:pPr marL="0" indent="0" algn="l" rtl="0">
              <a:buNone/>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few </a:t>
            </a:r>
            <a:r>
              <a:rPr lang="en-US" sz="2400" dirty="0">
                <a:latin typeface="Andalus" pitchFamily="18" charset="-78"/>
                <a:cs typeface="Andalus" pitchFamily="18" charset="-78"/>
              </a:rPr>
              <a:t>complications </a:t>
            </a:r>
          </a:p>
          <a:p>
            <a:pPr algn="l" rtl="0"/>
            <a:r>
              <a:rPr lang="en-US" sz="2400" dirty="0" smtClean="0">
                <a:latin typeface="Andalus" pitchFamily="18" charset="-78"/>
                <a:cs typeface="Andalus" pitchFamily="18" charset="-78"/>
              </a:rPr>
              <a:t>Bull isolated from other bulls </a:t>
            </a:r>
          </a:p>
          <a:p>
            <a:pPr marL="0" indent="0" algn="l" rtl="0">
              <a:buNone/>
            </a:pPr>
            <a:r>
              <a:rPr lang="en-US" sz="2400" dirty="0">
                <a:latin typeface="Andalus" pitchFamily="18" charset="-78"/>
                <a:cs typeface="Andalus" pitchFamily="18" charset="-78"/>
              </a:rPr>
              <a:t> </a:t>
            </a:r>
            <a:r>
              <a:rPr lang="en-US" sz="2400" dirty="0" smtClean="0">
                <a:latin typeface="Andalus" pitchFamily="18" charset="-78"/>
                <a:cs typeface="Andalus" pitchFamily="18" charset="-78"/>
              </a:rPr>
              <a:t>    and cows </a:t>
            </a:r>
            <a:r>
              <a:rPr lang="en-US" sz="2400" dirty="0"/>
              <a:t>sexual stimulation </a:t>
            </a:r>
            <a:endParaRPr lang="en-US" sz="2400" dirty="0" smtClean="0"/>
          </a:p>
          <a:p>
            <a:pPr marL="0" indent="0" algn="l" rtl="0">
              <a:buNone/>
            </a:pPr>
            <a:r>
              <a:rPr lang="en-US" sz="2400" dirty="0"/>
              <a:t> </a:t>
            </a:r>
            <a:r>
              <a:rPr lang="en-US" sz="2400" dirty="0" smtClean="0"/>
              <a:t>    which </a:t>
            </a:r>
            <a:r>
              <a:rPr lang="en-US" sz="2400" dirty="0"/>
              <a:t>provoke dehiscence of </a:t>
            </a:r>
            <a:endParaRPr lang="en-US" sz="2400" dirty="0" smtClean="0"/>
          </a:p>
          <a:p>
            <a:pPr marL="0" indent="0" algn="l" rtl="0">
              <a:buNone/>
            </a:pPr>
            <a:r>
              <a:rPr lang="en-US" sz="2400" dirty="0"/>
              <a:t> </a:t>
            </a:r>
            <a:r>
              <a:rPr lang="en-US" sz="2400" dirty="0" smtClean="0"/>
              <a:t>     surgical </a:t>
            </a:r>
            <a:r>
              <a:rPr lang="en-US" sz="2400" dirty="0"/>
              <a:t>site</a:t>
            </a:r>
            <a:endParaRPr lang="ar-IQ" sz="24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5895"/>
            <a:ext cx="4684787" cy="287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11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b="1" dirty="0">
                <a:latin typeface="Andalus" pitchFamily="18" charset="-78"/>
                <a:cs typeface="Andalus" pitchFamily="18" charset="-78"/>
              </a:rPr>
              <a:t>Preputial hair ring </a:t>
            </a:r>
            <a:r>
              <a:rPr lang="en-US" dirty="0">
                <a:latin typeface="Andalus" pitchFamily="18" charset="-78"/>
                <a:cs typeface="Andalus" pitchFamily="18" charset="-78"/>
              </a:rPr>
              <a:t/>
            </a:r>
            <a:br>
              <a:rPr lang="en-US" dirty="0">
                <a:latin typeface="Andalus" pitchFamily="18" charset="-78"/>
                <a:cs typeface="Andalus" pitchFamily="18" charset="-78"/>
              </a:rPr>
            </a:b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251520" y="1052736"/>
            <a:ext cx="8712968" cy="5400600"/>
          </a:xfrm>
        </p:spPr>
        <p:txBody>
          <a:bodyPr>
            <a:normAutofit/>
          </a:bodyPr>
          <a:lstStyle/>
          <a:p>
            <a:pPr algn="l" rtl="0"/>
            <a:r>
              <a:rPr lang="en-US" sz="2800" dirty="0">
                <a:latin typeface="Andalus" pitchFamily="18" charset="-78"/>
                <a:cs typeface="Andalus" pitchFamily="18" charset="-78"/>
              </a:rPr>
              <a:t>Ring of preputial hair may entrap the </a:t>
            </a:r>
            <a:r>
              <a:rPr lang="en-US" sz="2800" dirty="0" smtClean="0">
                <a:latin typeface="Andalus" pitchFamily="18" charset="-78"/>
                <a:cs typeface="Andalus" pitchFamily="18" charset="-78"/>
              </a:rPr>
              <a:t>penis</a:t>
            </a:r>
          </a:p>
          <a:p>
            <a:pPr algn="l" rtl="0"/>
            <a:r>
              <a:rPr lang="en-US" sz="2800" dirty="0" smtClean="0">
                <a:latin typeface="Andalus" pitchFamily="18" charset="-78"/>
                <a:cs typeface="Andalus" pitchFamily="18" charset="-78"/>
              </a:rPr>
              <a:t>This </a:t>
            </a:r>
            <a:r>
              <a:rPr lang="en-US" sz="2800" dirty="0">
                <a:latin typeface="Andalus" pitchFamily="18" charset="-78"/>
                <a:cs typeface="Andalus" pitchFamily="18" charset="-78"/>
              </a:rPr>
              <a:t>condition is usually spontaneously resolved but the hair may strangulate and damage the penis </a:t>
            </a:r>
            <a:endParaRPr lang="en-US" sz="2800" dirty="0" smtClean="0">
              <a:latin typeface="Andalus" pitchFamily="18" charset="-78"/>
              <a:cs typeface="Andalus" pitchFamily="18" charset="-78"/>
            </a:endParaRPr>
          </a:p>
          <a:p>
            <a:pPr algn="l" rtl="0"/>
            <a:r>
              <a:rPr lang="en-US" sz="2800" dirty="0">
                <a:latin typeface="Andalus" pitchFamily="18" charset="-78"/>
                <a:cs typeface="Andalus" pitchFamily="18" charset="-78"/>
              </a:rPr>
              <a:t>Treatment of the lesion is depend on the judge of the surgeon but some cases may treated as preputial </a:t>
            </a:r>
            <a:r>
              <a:rPr lang="en-US" sz="2800" dirty="0" smtClean="0">
                <a:latin typeface="Andalus" pitchFamily="18" charset="-78"/>
                <a:cs typeface="Andalus" pitchFamily="18" charset="-78"/>
              </a:rPr>
              <a:t>avulsion </a:t>
            </a:r>
            <a:endParaRPr lang="ar-IQ" sz="2800" dirty="0">
              <a:latin typeface="Andalus" pitchFamily="18" charset="-78"/>
              <a:cs typeface="Andalus" pitchFamily="18"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168" y="3645024"/>
            <a:ext cx="4612112" cy="295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564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lstStyle/>
          <a:p>
            <a:r>
              <a:rPr lang="en-US" dirty="0" smtClean="0">
                <a:latin typeface="Andalus" pitchFamily="18" charset="-78"/>
                <a:cs typeface="Andalus" pitchFamily="18" charset="-78"/>
              </a:rPr>
              <a:t>Preputial erosion</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108520" y="620688"/>
            <a:ext cx="8229600" cy="4525963"/>
          </a:xfrm>
        </p:spPr>
        <p:txBody>
          <a:bodyPr>
            <a:normAutofit/>
          </a:bodyPr>
          <a:lstStyle/>
          <a:p>
            <a:pPr algn="l" rtl="0"/>
            <a:r>
              <a:rPr lang="en-US" sz="2800" dirty="0" smtClean="0">
                <a:latin typeface="Andalus" pitchFamily="18" charset="-78"/>
                <a:cs typeface="Andalus" pitchFamily="18" charset="-78"/>
              </a:rPr>
              <a:t>Decubital lesion occur dorsal to preputial orifice between the prepuce and abdominal wall </a:t>
            </a:r>
          </a:p>
          <a:p>
            <a:pPr algn="l" rtl="0"/>
            <a:r>
              <a:rPr lang="en-US" sz="2800" dirty="0" smtClean="0">
                <a:latin typeface="Andalus" pitchFamily="18" charset="-78"/>
                <a:cs typeface="Andalus" pitchFamily="18" charset="-78"/>
              </a:rPr>
              <a:t>Affect  </a:t>
            </a:r>
            <a:r>
              <a:rPr lang="en-US" sz="2800" dirty="0">
                <a:latin typeface="Andalus" pitchFamily="18" charset="-78"/>
                <a:cs typeface="Andalus" pitchFamily="18" charset="-78"/>
              </a:rPr>
              <a:t>heavy show rams because they are recumbent much of time , pressure of the preputial orifice on abdominal wall results in a chronic ulcer</a:t>
            </a:r>
            <a:r>
              <a:rPr lang="en-US" sz="2800" dirty="0" smtClean="0">
                <a:latin typeface="Andalus" pitchFamily="18" charset="-78"/>
                <a:cs typeface="Andalus" pitchFamily="18" charset="-78"/>
              </a:rPr>
              <a:t>.</a:t>
            </a:r>
          </a:p>
          <a:p>
            <a:pPr algn="l" rtl="0"/>
            <a:r>
              <a:rPr lang="en-US" sz="2800" dirty="0"/>
              <a:t>This erosion is resistant to conservative treatment and only surgical resection is treatment option.</a:t>
            </a:r>
          </a:p>
          <a:p>
            <a:pPr algn="l" rtl="0"/>
            <a:endParaRPr lang="ar-IQ" sz="2800" dirty="0">
              <a:latin typeface="Andalus" pitchFamily="18" charset="-78"/>
              <a:cs typeface="Andalus" pitchFamily="18"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92" y="4077072"/>
            <a:ext cx="4593890" cy="262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850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3600" b="1" dirty="0">
                <a:latin typeface="Andalus" pitchFamily="18" charset="-78"/>
                <a:cs typeface="Andalus" pitchFamily="18" charset="-78"/>
              </a:rPr>
              <a:t>Penile hematoma </a:t>
            </a: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548680"/>
            <a:ext cx="8712968" cy="5577483"/>
          </a:xfrm>
        </p:spPr>
        <p:txBody>
          <a:bodyPr>
            <a:normAutofit/>
          </a:bodyPr>
          <a:lstStyle/>
          <a:p>
            <a:pPr algn="l" rtl="0"/>
            <a:r>
              <a:rPr lang="en-US" sz="2800" dirty="0">
                <a:latin typeface="Angsana New" pitchFamily="18" charset="-34"/>
                <a:cs typeface="Angsana New" pitchFamily="18" charset="-34"/>
              </a:rPr>
              <a:t>Hematoma and or its sequelae (abscess or adhesion) </a:t>
            </a:r>
            <a:r>
              <a:rPr lang="en-US" sz="2800" dirty="0" smtClean="0">
                <a:latin typeface="Angsana New" pitchFamily="18" charset="-34"/>
                <a:cs typeface="Angsana New" pitchFamily="18" charset="-34"/>
              </a:rPr>
              <a:t>are  commonest </a:t>
            </a:r>
            <a:r>
              <a:rPr lang="en-US" sz="2800" dirty="0">
                <a:latin typeface="Angsana New" pitchFamily="18" charset="-34"/>
                <a:cs typeface="Angsana New" pitchFamily="18" charset="-34"/>
              </a:rPr>
              <a:t>penile </a:t>
            </a:r>
            <a:r>
              <a:rPr lang="en-US" sz="2800" dirty="0" smtClean="0">
                <a:latin typeface="Angsana New" pitchFamily="18" charset="-34"/>
                <a:cs typeface="Angsana New" pitchFamily="18" charset="-34"/>
              </a:rPr>
              <a:t>lesion</a:t>
            </a:r>
          </a:p>
          <a:p>
            <a:pPr algn="l" rtl="0"/>
            <a:r>
              <a:rPr lang="en-US" sz="2800" b="1" dirty="0" smtClean="0">
                <a:latin typeface="Angsana New" pitchFamily="18" charset="-34"/>
                <a:cs typeface="Angsana New" pitchFamily="18" charset="-34"/>
              </a:rPr>
              <a:t>Etiology:- </a:t>
            </a:r>
          </a:p>
          <a:p>
            <a:pPr algn="l" rtl="0"/>
            <a:r>
              <a:rPr lang="en-US" sz="2800" dirty="0" smtClean="0">
                <a:latin typeface="Angsana New" pitchFamily="18" charset="-34"/>
                <a:cs typeface="Angsana New" pitchFamily="18" charset="-34"/>
              </a:rPr>
              <a:t>Results </a:t>
            </a:r>
            <a:r>
              <a:rPr lang="en-US" sz="2800" dirty="0">
                <a:latin typeface="Angsana New" pitchFamily="18" charset="-34"/>
                <a:cs typeface="Angsana New" pitchFamily="18" charset="-34"/>
              </a:rPr>
              <a:t>from sudden or forceful bending of the erect </a:t>
            </a:r>
            <a:r>
              <a:rPr lang="en-US" sz="2800" dirty="0" smtClean="0">
                <a:latin typeface="Angsana New" pitchFamily="18" charset="-34"/>
                <a:cs typeface="Angsana New" pitchFamily="18" charset="-34"/>
              </a:rPr>
              <a:t>penis</a:t>
            </a:r>
          </a:p>
          <a:p>
            <a:pPr algn="l" rtl="0"/>
            <a:r>
              <a:rPr lang="en-US" sz="2800" dirty="0">
                <a:latin typeface="Angsana New" pitchFamily="18" charset="-34"/>
                <a:cs typeface="Angsana New" pitchFamily="18" charset="-34"/>
              </a:rPr>
              <a:t>Penile deviation occur by sudden movement of the cow or by thrusting of the bull against the thigh of the cow before intromission is achieved, results in rupture of the tunica albuginea and </a:t>
            </a:r>
            <a:r>
              <a:rPr lang="en-US" sz="2800" dirty="0" smtClean="0">
                <a:latin typeface="Angsana New" pitchFamily="18" charset="-34"/>
                <a:cs typeface="Angsana New" pitchFamily="18" charset="-34"/>
              </a:rPr>
              <a:t>hemorrhage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191" y="4429354"/>
            <a:ext cx="3178696" cy="238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95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pPr algn="l" rtl="0"/>
            <a:r>
              <a:rPr lang="en-US" dirty="0">
                <a:latin typeface="Angsana New" pitchFamily="18" charset="-34"/>
                <a:cs typeface="Angsana New" pitchFamily="18" charset="-34"/>
              </a:rPr>
              <a:t>Repeated mating attempts by the bull may exacerbated hematoma </a:t>
            </a:r>
          </a:p>
          <a:p>
            <a:pPr algn="l" rtl="0"/>
            <a:r>
              <a:rPr lang="en-US" dirty="0">
                <a:latin typeface="Angsana New" pitchFamily="18" charset="-34"/>
                <a:cs typeface="Angsana New" pitchFamily="18" charset="-34"/>
              </a:rPr>
              <a:t>Hematoma site is always on dorsal or lateral aspect of penis ,distal to the distal curve of sigmoid flexor which is site of attachment of retractor penis M </a:t>
            </a:r>
            <a:endParaRPr lang="en-US" dirty="0" smtClean="0">
              <a:latin typeface="Angsana New" pitchFamily="18" charset="-34"/>
              <a:cs typeface="Angsana New" pitchFamily="18" charset="-34"/>
            </a:endParaRPr>
          </a:p>
          <a:p>
            <a:pPr algn="l" rtl="0"/>
            <a:r>
              <a:rPr lang="en-US" dirty="0" smtClean="0">
                <a:latin typeface="Angsana New" pitchFamily="18" charset="-34"/>
                <a:cs typeface="Angsana New" pitchFamily="18" charset="-34"/>
              </a:rPr>
              <a:t>During full erection , this part of penis comes to lies at the preputial orifice which act as fulcrum (</a:t>
            </a:r>
            <a:r>
              <a:rPr lang="ar-IQ" sz="2000" dirty="0" smtClean="0">
                <a:latin typeface="Angsana New" pitchFamily="18" charset="-34"/>
                <a:cs typeface="Angsana New" pitchFamily="18" charset="-34"/>
              </a:rPr>
              <a:t>بمثابة نقطة ارتكاز</a:t>
            </a:r>
            <a:r>
              <a:rPr lang="en-US" dirty="0" smtClean="0">
                <a:latin typeface="Angsana New" pitchFamily="18" charset="-34"/>
                <a:cs typeface="Angsana New" pitchFamily="18" charset="-34"/>
              </a:rPr>
              <a:t>) against which bending force is exert  </a:t>
            </a:r>
            <a:endParaRPr lang="en-US" dirty="0">
              <a:latin typeface="Angsana New" pitchFamily="18" charset="-34"/>
              <a:cs typeface="Angsana New" pitchFamily="18" charset="-34"/>
            </a:endParaRPr>
          </a:p>
          <a:p>
            <a:pPr algn="l" rtl="0"/>
            <a:endParaRPr lang="ar-IQ" dirty="0">
              <a:latin typeface="Angsana New" pitchFamily="18" charset="-34"/>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93096"/>
            <a:ext cx="870107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34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1143000"/>
          </a:xfrm>
        </p:spPr>
        <p:txBody>
          <a:bodyPr>
            <a:noAutofit/>
          </a:bodyPr>
          <a:lstStyle/>
          <a:p>
            <a:r>
              <a:rPr lang="en-US" sz="2800" b="1" dirty="0" smtClean="0">
                <a:latin typeface="Andalus" pitchFamily="18" charset="-78"/>
                <a:cs typeface="Andalus" pitchFamily="18" charset="-78"/>
              </a:rPr>
              <a:t>Clinical signs , diagnosis, prognosis of penile hematoma </a:t>
            </a:r>
            <a:endParaRPr lang="ar-IQ" sz="2800" b="1" dirty="0">
              <a:latin typeface="Andalus" pitchFamily="18" charset="-78"/>
              <a:cs typeface="Andalus" pitchFamily="18" charset="-78"/>
            </a:endParaRPr>
          </a:p>
        </p:txBody>
      </p:sp>
      <p:sp>
        <p:nvSpPr>
          <p:cNvPr id="3" name="عنصر نائب للمحتوى 2"/>
          <p:cNvSpPr>
            <a:spLocks noGrp="1"/>
          </p:cNvSpPr>
          <p:nvPr>
            <p:ph idx="1"/>
          </p:nvPr>
        </p:nvSpPr>
        <p:spPr>
          <a:xfrm>
            <a:off x="251520" y="980728"/>
            <a:ext cx="8424936" cy="5688632"/>
          </a:xfrm>
        </p:spPr>
        <p:txBody>
          <a:bodyPr>
            <a:normAutofit lnSpcReduction="10000"/>
          </a:bodyPr>
          <a:lstStyle/>
          <a:p>
            <a:pPr algn="l" rtl="0"/>
            <a:r>
              <a:rPr lang="en-US" sz="2800" dirty="0" smtClean="0">
                <a:latin typeface="Angsana New" pitchFamily="18" charset="-34"/>
                <a:cs typeface="Angsana New" pitchFamily="18" charset="-34"/>
              </a:rPr>
              <a:t>Pain signs and arched back or alter gait (uncommon)</a:t>
            </a:r>
          </a:p>
          <a:p>
            <a:pPr algn="l" rtl="0"/>
            <a:r>
              <a:rPr lang="en-US" sz="2800" dirty="0" smtClean="0">
                <a:latin typeface="Angsana New" pitchFamily="18" charset="-34"/>
                <a:cs typeface="Angsana New" pitchFamily="18" charset="-34"/>
              </a:rPr>
              <a:t>Protrusion of preputial lamina interna may occur indicating that penis is not withdrawn fully to its normal resting position</a:t>
            </a:r>
          </a:p>
          <a:p>
            <a:pPr algn="l" rtl="0"/>
            <a:r>
              <a:rPr lang="en-US" sz="2800" dirty="0" smtClean="0">
                <a:latin typeface="Angsana New" pitchFamily="18" charset="-34"/>
                <a:cs typeface="Angsana New" pitchFamily="18" charset="-34"/>
              </a:rPr>
              <a:t>In some cases , </a:t>
            </a:r>
            <a:r>
              <a:rPr lang="en-US" sz="2800" dirty="0" err="1" smtClean="0">
                <a:latin typeface="Angsana New" pitchFamily="18" charset="-34"/>
                <a:cs typeface="Angsana New" pitchFamily="18" charset="-34"/>
              </a:rPr>
              <a:t>paraphimosis</a:t>
            </a:r>
            <a:r>
              <a:rPr lang="en-US" sz="2800" dirty="0" smtClean="0">
                <a:latin typeface="Angsana New" pitchFamily="18" charset="-34"/>
                <a:cs typeface="Angsana New" pitchFamily="18" charset="-34"/>
              </a:rPr>
              <a:t> (inability to withdraw the penis itself back into the prepuce) </a:t>
            </a:r>
          </a:p>
          <a:p>
            <a:pPr algn="l" rtl="0"/>
            <a:r>
              <a:rPr lang="en-US" sz="2800" dirty="0">
                <a:latin typeface="Angsana New" pitchFamily="18" charset="-34"/>
                <a:cs typeface="Angsana New" pitchFamily="18" charset="-34"/>
              </a:rPr>
              <a:t>The swelling located just cranial to the scrotum , reflecting the position of rupture site on partially withdrawn </a:t>
            </a:r>
            <a:r>
              <a:rPr lang="en-US" sz="2800" dirty="0" smtClean="0">
                <a:latin typeface="Angsana New" pitchFamily="18" charset="-34"/>
                <a:cs typeface="Angsana New" pitchFamily="18" charset="-34"/>
              </a:rPr>
              <a:t>penis</a:t>
            </a:r>
          </a:p>
          <a:p>
            <a:pPr algn="l" rtl="0"/>
            <a:r>
              <a:rPr lang="en-US" sz="2800" dirty="0" smtClean="0">
                <a:latin typeface="Angsana New" pitchFamily="18" charset="-34"/>
                <a:cs typeface="Angsana New" pitchFamily="18" charset="-34"/>
              </a:rPr>
              <a:t>It may not be obvious on inspection , requiring palpation to appreciate its full extent </a:t>
            </a:r>
          </a:p>
          <a:p>
            <a:pPr algn="l" rtl="0"/>
            <a:r>
              <a:rPr lang="en-US" sz="4000" b="1" dirty="0" smtClean="0">
                <a:latin typeface="Angsana New" pitchFamily="18" charset="-34"/>
                <a:cs typeface="Andalus" pitchFamily="18" charset="-78"/>
              </a:rPr>
              <a:t>Diagnosis</a:t>
            </a:r>
            <a:r>
              <a:rPr lang="en-US" sz="4000" dirty="0" smtClean="0">
                <a:latin typeface="Angsana New" pitchFamily="18" charset="-34"/>
                <a:cs typeface="Andalus" pitchFamily="18" charset="-78"/>
              </a:rPr>
              <a:t> :on clinical signs </a:t>
            </a:r>
          </a:p>
          <a:p>
            <a:pPr algn="l" rtl="0"/>
            <a:r>
              <a:rPr lang="en-US" sz="3600" b="1" dirty="0">
                <a:latin typeface="Angsana New" pitchFamily="18" charset="-34"/>
                <a:cs typeface="Andalus" pitchFamily="18" charset="-78"/>
              </a:rPr>
              <a:t>Prognosis</a:t>
            </a:r>
            <a:r>
              <a:rPr lang="en-US" sz="3600" dirty="0">
                <a:latin typeface="Angsana New" pitchFamily="18" charset="-34"/>
                <a:cs typeface="Andalus" pitchFamily="18" charset="-78"/>
              </a:rPr>
              <a:t> :Prognosis and clinical approach are influence by the size of hematoma </a:t>
            </a:r>
          </a:p>
          <a:p>
            <a:pPr algn="l" rtl="0"/>
            <a:endParaRPr lang="ar-IQ" sz="2800" dirty="0">
              <a:latin typeface="Angsana New" pitchFamily="18" charset="-34"/>
              <a:cs typeface="Andalus" pitchFamily="18" charset="-78"/>
            </a:endParaRPr>
          </a:p>
        </p:txBody>
      </p:sp>
    </p:spTree>
    <p:extLst>
      <p:ext uri="{BB962C8B-B14F-4D97-AF65-F5344CB8AC3E}">
        <p14:creationId xmlns:p14="http://schemas.microsoft.com/office/powerpoint/2010/main" val="30631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3408"/>
            <a:ext cx="8229600" cy="1143000"/>
          </a:xfrm>
        </p:spPr>
        <p:txBody>
          <a:bodyPr>
            <a:normAutofit/>
          </a:bodyPr>
          <a:lstStyle/>
          <a:p>
            <a:r>
              <a:rPr lang="en-US" sz="3600" dirty="0" smtClean="0">
                <a:latin typeface="Andalus" pitchFamily="18" charset="-78"/>
                <a:cs typeface="Andalus" pitchFamily="18" charset="-78"/>
              </a:rPr>
              <a:t>Treatment  </a:t>
            </a:r>
            <a:r>
              <a:rPr lang="en-US" sz="3600" dirty="0">
                <a:latin typeface="Andalus" pitchFamily="18" charset="-78"/>
                <a:cs typeface="Andalus" pitchFamily="18" charset="-78"/>
              </a:rPr>
              <a:t>of penile hematoma </a:t>
            </a: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539552" y="692696"/>
            <a:ext cx="8280920" cy="5832648"/>
          </a:xfrm>
        </p:spPr>
        <p:txBody>
          <a:bodyPr>
            <a:normAutofit lnSpcReduction="10000"/>
          </a:bodyPr>
          <a:lstStyle/>
          <a:p>
            <a:pPr algn="l" rtl="0"/>
            <a:r>
              <a:rPr lang="en-US" b="1" dirty="0" smtClean="0">
                <a:latin typeface="Angsana New" pitchFamily="18" charset="-34"/>
              </a:rPr>
              <a:t>Conservative therapy </a:t>
            </a:r>
            <a:r>
              <a:rPr lang="en-US" dirty="0">
                <a:latin typeface="Angsana New" pitchFamily="18" charset="-34"/>
              </a:rPr>
              <a:t>:If the swelling is less than 15 cm in diameter , surgery is usually not required and the bull have a good prognosis for return to normal service behavior with conservative therapy</a:t>
            </a:r>
          </a:p>
          <a:p>
            <a:pPr algn="l" rtl="0"/>
            <a:r>
              <a:rPr lang="en-US" b="1" dirty="0">
                <a:latin typeface="Angsana New" pitchFamily="18" charset="-34"/>
              </a:rPr>
              <a:t>Conservative therapy include </a:t>
            </a:r>
            <a:r>
              <a:rPr lang="en-US" dirty="0" smtClean="0">
                <a:latin typeface="Angsana New" pitchFamily="18" charset="-34"/>
              </a:rPr>
              <a:t>:</a:t>
            </a:r>
          </a:p>
          <a:p>
            <a:pPr algn="l" rtl="0"/>
            <a:r>
              <a:rPr lang="en-US" dirty="0" smtClean="0">
                <a:latin typeface="Angsana New" pitchFamily="18" charset="-34"/>
              </a:rPr>
              <a:t>Removing  </a:t>
            </a:r>
            <a:r>
              <a:rPr lang="en-US" dirty="0">
                <a:latin typeface="Angsana New" pitchFamily="18" charset="-34"/>
              </a:rPr>
              <a:t>bull from cow for 6 </a:t>
            </a:r>
            <a:r>
              <a:rPr lang="en-US" dirty="0" smtClean="0">
                <a:latin typeface="Angsana New" pitchFamily="18" charset="-34"/>
              </a:rPr>
              <a:t>weeks</a:t>
            </a:r>
          </a:p>
          <a:p>
            <a:pPr algn="l" rtl="0"/>
            <a:r>
              <a:rPr lang="en-US" dirty="0" smtClean="0">
                <a:latin typeface="Angsana New" pitchFamily="18" charset="-34"/>
              </a:rPr>
              <a:t>Daily </a:t>
            </a:r>
            <a:r>
              <a:rPr lang="en-US" dirty="0">
                <a:latin typeface="Angsana New" pitchFamily="18" charset="-34"/>
              </a:rPr>
              <a:t>hydrotherapy with cold water in acute stage after injury (4 days ) and warm water thereafter , coupled with vigorous massage in a deliberate attempt to move the skin , intervening layers of fascia, and the penis to minimize formation of adhesions between these structures, are recommended</a:t>
            </a:r>
            <a:r>
              <a:rPr lang="en-US" dirty="0" smtClean="0">
                <a:latin typeface="Angsana New" pitchFamily="18" charset="-34"/>
              </a:rPr>
              <a:t>.</a:t>
            </a:r>
          </a:p>
          <a:p>
            <a:pPr algn="l" rtl="0"/>
            <a:r>
              <a:rPr lang="en-US" dirty="0">
                <a:latin typeface="Angsana New" pitchFamily="18" charset="-34"/>
              </a:rPr>
              <a:t>Hydrotherapy and massage should be continued for 3 weeks and NSAID may be beneficial first week</a:t>
            </a:r>
          </a:p>
          <a:p>
            <a:pPr algn="l" rtl="0"/>
            <a:endParaRPr lang="en-US" dirty="0">
              <a:latin typeface="Angsana New" pitchFamily="18" charset="-34"/>
            </a:endParaRPr>
          </a:p>
        </p:txBody>
      </p:sp>
    </p:spTree>
    <p:extLst>
      <p:ext uri="{BB962C8B-B14F-4D97-AF65-F5344CB8AC3E}">
        <p14:creationId xmlns:p14="http://schemas.microsoft.com/office/powerpoint/2010/main" val="2390448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15416"/>
            <a:ext cx="8229600" cy="1143000"/>
          </a:xfrm>
        </p:spPr>
        <p:txBody>
          <a:bodyPr>
            <a:normAutofit/>
          </a:bodyPr>
          <a:lstStyle/>
          <a:p>
            <a:r>
              <a:rPr lang="en-US" b="1" dirty="0" smtClean="0">
                <a:latin typeface="Angsana New" pitchFamily="18" charset="-34"/>
                <a:cs typeface="Angsana New" pitchFamily="18" charset="-34"/>
              </a:rPr>
              <a:t>Surgical therapy of penile hematoma</a:t>
            </a:r>
            <a:endParaRPr lang="ar-IQ" b="1" dirty="0">
              <a:latin typeface="Angsana New" pitchFamily="18" charset="-34"/>
            </a:endParaRPr>
          </a:p>
        </p:txBody>
      </p:sp>
      <p:sp>
        <p:nvSpPr>
          <p:cNvPr id="3" name="عنصر نائب للمحتوى 2"/>
          <p:cNvSpPr>
            <a:spLocks noGrp="1"/>
          </p:cNvSpPr>
          <p:nvPr>
            <p:ph idx="1"/>
          </p:nvPr>
        </p:nvSpPr>
        <p:spPr>
          <a:xfrm>
            <a:off x="467544" y="836712"/>
            <a:ext cx="8219256" cy="5616624"/>
          </a:xfrm>
        </p:spPr>
        <p:txBody>
          <a:bodyPr>
            <a:normAutofit fontScale="92500"/>
          </a:bodyPr>
          <a:lstStyle/>
          <a:p>
            <a:pPr algn="l" rtl="0"/>
            <a:r>
              <a:rPr lang="en-US" dirty="0">
                <a:latin typeface="Angsana New" pitchFamily="18" charset="-34"/>
                <a:cs typeface="Angsana New" pitchFamily="18" charset="-34"/>
              </a:rPr>
              <a:t>Hematoma is over 15 cm in diameter, more extensive damage to the penile adnexa  results, making restrictive adhesion formation and increase risk of abscess .</a:t>
            </a:r>
            <a:r>
              <a:rPr lang="en-US" dirty="0" smtClean="0">
                <a:latin typeface="Angsana New" pitchFamily="18" charset="-34"/>
                <a:cs typeface="Angsana New" pitchFamily="18" charset="-34"/>
              </a:rPr>
              <a:t>These </a:t>
            </a:r>
            <a:r>
              <a:rPr lang="en-US" dirty="0">
                <a:latin typeface="Angsana New" pitchFamily="18" charset="-34"/>
                <a:cs typeface="Angsana New" pitchFamily="18" charset="-34"/>
              </a:rPr>
              <a:t>factors make prognosis and surgical therapy poor</a:t>
            </a:r>
          </a:p>
          <a:p>
            <a:pPr algn="l" rtl="0"/>
            <a:r>
              <a:rPr lang="en-US" dirty="0">
                <a:latin typeface="Angsana New" pitchFamily="18" charset="-34"/>
                <a:cs typeface="Angsana New" pitchFamily="18" charset="-34"/>
              </a:rPr>
              <a:t>Skin incision is should be small because large incision allow more opportunities for firm adhesion between skin and underlying </a:t>
            </a:r>
            <a:r>
              <a:rPr lang="en-US" dirty="0" smtClean="0">
                <a:latin typeface="Angsana New" pitchFamily="18" charset="-34"/>
                <a:cs typeface="Angsana New" pitchFamily="18" charset="-34"/>
              </a:rPr>
              <a:t>tissue</a:t>
            </a:r>
          </a:p>
          <a:p>
            <a:pPr algn="l" rtl="0"/>
            <a:r>
              <a:rPr lang="en-US" dirty="0">
                <a:latin typeface="Angsana New" pitchFamily="18" charset="-34"/>
                <a:cs typeface="Angsana New" pitchFamily="18" charset="-34"/>
              </a:rPr>
              <a:t>Blood, blood clots, and serum are gently removed, with attention paid to hemostasis.</a:t>
            </a:r>
          </a:p>
          <a:p>
            <a:pPr algn="l" rtl="0"/>
            <a:r>
              <a:rPr lang="en-US" dirty="0">
                <a:latin typeface="Angsana New" pitchFamily="18" charset="-34"/>
                <a:cs typeface="Angsana New" pitchFamily="18" charset="-34"/>
              </a:rPr>
              <a:t>Any detectable rent in the tunica albuginea sutured with absorbable material, with care taken to avoid penetrating suture bites through the tunica albuginea which may result in leakage and failure to maintain erection </a:t>
            </a:r>
          </a:p>
          <a:p>
            <a:pPr marL="0" indent="0" algn="l" rtl="0">
              <a:buNone/>
            </a:pPr>
            <a:r>
              <a:rPr lang="en-US" dirty="0" smtClean="0">
                <a:latin typeface="Angsana New" pitchFamily="18" charset="-34"/>
                <a:cs typeface="Angsana New" pitchFamily="18" charset="-34"/>
              </a:rPr>
              <a:t> </a:t>
            </a:r>
            <a:endParaRPr lang="en-US" dirty="0">
              <a:latin typeface="Angsana New" pitchFamily="18" charset="-34"/>
              <a:cs typeface="Angsana New" pitchFamily="18" charset="-34"/>
            </a:endParaRPr>
          </a:p>
          <a:p>
            <a:pPr algn="l" rtl="0"/>
            <a:endParaRPr lang="en-US" dirty="0" smtClean="0">
              <a:latin typeface="Angsana New" pitchFamily="18" charset="-34"/>
              <a:cs typeface="Angsana New" pitchFamily="18" charset="-34"/>
            </a:endParaRPr>
          </a:p>
          <a:p>
            <a:pPr algn="l" rtl="0"/>
            <a:endParaRPr lang="en-US" dirty="0">
              <a:latin typeface="Angsana New" pitchFamily="18" charset="-34"/>
              <a:cs typeface="Angsana New" pitchFamily="18" charset="-34"/>
            </a:endParaRPr>
          </a:p>
        </p:txBody>
      </p:sp>
    </p:spTree>
    <p:extLst>
      <p:ext uri="{BB962C8B-B14F-4D97-AF65-F5344CB8AC3E}">
        <p14:creationId xmlns:p14="http://schemas.microsoft.com/office/powerpoint/2010/main" val="382189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6120680"/>
          </a:xfrm>
        </p:spPr>
        <p:txBody>
          <a:bodyPr>
            <a:normAutofit/>
          </a:bodyPr>
          <a:lstStyle/>
          <a:p>
            <a:pPr algn="l" rtl="0"/>
            <a:r>
              <a:rPr lang="en-US" sz="2400" dirty="0">
                <a:latin typeface="Andalus" pitchFamily="18" charset="-78"/>
                <a:cs typeface="Andalus" pitchFamily="18" charset="-78"/>
              </a:rPr>
              <a:t>The skin incision should be left open. </a:t>
            </a:r>
            <a:r>
              <a:rPr lang="en-US" sz="2400" dirty="0" smtClean="0">
                <a:latin typeface="Andalus" pitchFamily="18" charset="-78"/>
                <a:cs typeface="Andalus" pitchFamily="18" charset="-78"/>
              </a:rPr>
              <a:t>Postsurgical treatment </a:t>
            </a:r>
            <a:r>
              <a:rPr lang="en-US" sz="2400" dirty="0">
                <a:latin typeface="Andalus" pitchFamily="18" charset="-78"/>
                <a:cs typeface="Andalus" pitchFamily="18" charset="-78"/>
              </a:rPr>
              <a:t>should parallel the conservative </a:t>
            </a:r>
            <a:r>
              <a:rPr lang="en-US" sz="2400" dirty="0" smtClean="0">
                <a:latin typeface="Andalus" pitchFamily="18" charset="-78"/>
                <a:cs typeface="Andalus" pitchFamily="18" charset="-78"/>
              </a:rPr>
              <a:t>approach to </a:t>
            </a:r>
            <a:r>
              <a:rPr lang="en-US" sz="2400" dirty="0">
                <a:latin typeface="Andalus" pitchFamily="18" charset="-78"/>
                <a:cs typeface="Andalus" pitchFamily="18" charset="-78"/>
              </a:rPr>
              <a:t>smaller hematomas</a:t>
            </a:r>
            <a:r>
              <a:rPr lang="en-US" sz="2400" dirty="0" smtClean="0">
                <a:latin typeface="Andalus" pitchFamily="18" charset="-78"/>
                <a:cs typeface="Andalus" pitchFamily="18" charset="-78"/>
              </a:rPr>
              <a:t>.</a:t>
            </a:r>
          </a:p>
          <a:p>
            <a:pPr algn="l" rtl="0"/>
            <a:r>
              <a:rPr lang="en-US" sz="2400" dirty="0">
                <a:latin typeface="Andalus" pitchFamily="18" charset="-78"/>
                <a:cs typeface="Andalus" pitchFamily="18" charset="-78"/>
              </a:rPr>
              <a:t>Recurrence of the injury is common</a:t>
            </a:r>
            <a:endParaRPr lang="en-US" sz="2400" dirty="0"/>
          </a:p>
          <a:p>
            <a:pPr algn="l" rtl="0"/>
            <a:endParaRPr lang="en-US" sz="2400" dirty="0" smtClean="0">
              <a:latin typeface="Andalus" pitchFamily="18" charset="-78"/>
              <a:cs typeface="Andalus" pitchFamily="18" charset="-78"/>
            </a:endParaRPr>
          </a:p>
          <a:p>
            <a:pPr algn="l" rtl="0"/>
            <a:r>
              <a:rPr lang="en-US" sz="2400" b="1" dirty="0" smtClean="0">
                <a:latin typeface="Andalus" pitchFamily="18" charset="-78"/>
                <a:cs typeface="Andalus" pitchFamily="18" charset="-78"/>
              </a:rPr>
              <a:t>Complications </a:t>
            </a:r>
          </a:p>
          <a:p>
            <a:pPr algn="l" rtl="0"/>
            <a:r>
              <a:rPr lang="en-US" sz="2400" dirty="0" smtClean="0"/>
              <a:t>Abscessation </a:t>
            </a:r>
            <a:r>
              <a:rPr lang="en-US" sz="2400" dirty="0"/>
              <a:t>or extensive adhesions.</a:t>
            </a:r>
            <a:endParaRPr lang="ar-IQ" sz="2400" b="1" dirty="0">
              <a:latin typeface="Andalus" pitchFamily="18" charset="-78"/>
              <a:cs typeface="Andalus" pitchFamily="18" charset="-78"/>
            </a:endParaRPr>
          </a:p>
        </p:txBody>
      </p:sp>
    </p:spTree>
    <p:extLst>
      <p:ext uri="{BB962C8B-B14F-4D97-AF65-F5344CB8AC3E}">
        <p14:creationId xmlns:p14="http://schemas.microsoft.com/office/powerpoint/2010/main" val="140454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143000"/>
          </a:xfrm>
        </p:spPr>
        <p:txBody>
          <a:bodyPr>
            <a:noAutofit/>
          </a:bodyPr>
          <a:lstStyle/>
          <a:p>
            <a:r>
              <a:rPr lang="en-US" sz="3600" b="1" dirty="0">
                <a:latin typeface="Andalus" pitchFamily="18" charset="-78"/>
                <a:cs typeface="Andalus" pitchFamily="18" charset="-78"/>
              </a:rPr>
              <a:t>Deviation of the penis </a:t>
            </a:r>
            <a:r>
              <a:rPr lang="en-US" sz="3600" b="1" dirty="0" smtClean="0">
                <a:latin typeface="Andalus" pitchFamily="18" charset="-78"/>
                <a:cs typeface="Andalus" pitchFamily="18" charset="-78"/>
              </a:rPr>
              <a:t>(</a:t>
            </a:r>
            <a:r>
              <a:rPr lang="en-US" sz="3600" dirty="0">
                <a:latin typeface="Andalus" pitchFamily="18" charset="-78"/>
                <a:cs typeface="Andalus" pitchFamily="18" charset="-78"/>
              </a:rPr>
              <a:t>corkscrew </a:t>
            </a:r>
            <a:r>
              <a:rPr lang="en-US" sz="3600" dirty="0" smtClean="0">
                <a:latin typeface="Andalus" pitchFamily="18" charset="-78"/>
                <a:cs typeface="Andalus" pitchFamily="18" charset="-78"/>
              </a:rPr>
              <a:t>penis)</a:t>
            </a:r>
            <a:r>
              <a:rPr lang="en-US" sz="3600" dirty="0">
                <a:latin typeface="Andalus" pitchFamily="18" charset="-78"/>
                <a:cs typeface="Andalus" pitchFamily="18" charset="-78"/>
              </a:rPr>
              <a:t/>
            </a:r>
            <a:br>
              <a:rPr lang="en-US" sz="3600" dirty="0">
                <a:latin typeface="Andalus" pitchFamily="18" charset="-78"/>
                <a:cs typeface="Andalus" pitchFamily="18" charset="-78"/>
              </a:rPr>
            </a:br>
            <a:endParaRPr lang="ar-IQ" sz="3600" dirty="0">
              <a:latin typeface="Andalus" pitchFamily="18" charset="-78"/>
              <a:cs typeface="Andalus" pitchFamily="18" charset="-78"/>
            </a:endParaRPr>
          </a:p>
        </p:txBody>
      </p:sp>
      <p:sp>
        <p:nvSpPr>
          <p:cNvPr id="3" name="عنصر نائب للمحتوى 2"/>
          <p:cNvSpPr>
            <a:spLocks noGrp="1"/>
          </p:cNvSpPr>
          <p:nvPr>
            <p:ph idx="1"/>
          </p:nvPr>
        </p:nvSpPr>
        <p:spPr>
          <a:xfrm>
            <a:off x="179512" y="836712"/>
            <a:ext cx="8784976" cy="5760640"/>
          </a:xfrm>
        </p:spPr>
        <p:txBody>
          <a:bodyPr>
            <a:normAutofit/>
          </a:bodyPr>
          <a:lstStyle/>
          <a:p>
            <a:pPr algn="l" rtl="0"/>
            <a:r>
              <a:rPr lang="en-US" sz="2800" dirty="0">
                <a:latin typeface="Angsana New" pitchFamily="18" charset="-34"/>
                <a:cs typeface="Angsana New" pitchFamily="18" charset="-34"/>
              </a:rPr>
              <a:t>Most common form is spiral </a:t>
            </a:r>
            <a:r>
              <a:rPr lang="en-US" sz="2800" dirty="0" smtClean="0">
                <a:latin typeface="Angsana New" pitchFamily="18" charset="-34"/>
                <a:cs typeface="Angsana New" pitchFamily="18" charset="-34"/>
              </a:rPr>
              <a:t>deviation</a:t>
            </a:r>
          </a:p>
          <a:p>
            <a:pPr algn="l" rtl="0"/>
            <a:r>
              <a:rPr lang="en-US" sz="2800" dirty="0" smtClean="0">
                <a:latin typeface="Angsana New" pitchFamily="18" charset="-34"/>
                <a:cs typeface="Angsana New" pitchFamily="18" charset="-34"/>
              </a:rPr>
              <a:t>This </a:t>
            </a:r>
            <a:r>
              <a:rPr lang="en-US" sz="2800" dirty="0">
                <a:latin typeface="Angsana New" pitchFamily="18" charset="-34"/>
                <a:cs typeface="Angsana New" pitchFamily="18" charset="-34"/>
              </a:rPr>
              <a:t>condition result from slippage of apical ligament of the penis during erection , </a:t>
            </a:r>
            <a:r>
              <a:rPr lang="en-US" sz="2800" dirty="0" smtClean="0">
                <a:latin typeface="Angsana New" pitchFamily="18" charset="-34"/>
                <a:cs typeface="Angsana New" pitchFamily="18" charset="-34"/>
              </a:rPr>
              <a:t>but before intromission, and thereby prevent intromission </a:t>
            </a:r>
          </a:p>
          <a:p>
            <a:pPr algn="l" rtl="0"/>
            <a:r>
              <a:rPr lang="en-US" sz="2800" dirty="0" smtClean="0">
                <a:latin typeface="Angsana New" pitchFamily="18" charset="-34"/>
                <a:cs typeface="Angsana New" pitchFamily="18" charset="-34"/>
              </a:rPr>
              <a:t>Bull </a:t>
            </a:r>
            <a:r>
              <a:rPr lang="en-US" sz="2800" dirty="0">
                <a:latin typeface="Angsana New" pitchFamily="18" charset="-34"/>
                <a:cs typeface="Angsana New" pitchFamily="18" charset="-34"/>
              </a:rPr>
              <a:t>do not demonstrate this </a:t>
            </a:r>
            <a:r>
              <a:rPr lang="en-US" sz="2800" dirty="0" smtClean="0">
                <a:latin typeface="Angsana New" pitchFamily="18" charset="-34"/>
                <a:cs typeface="Angsana New" pitchFamily="18" charset="-34"/>
              </a:rPr>
              <a:t>deviation at </a:t>
            </a:r>
            <a:r>
              <a:rPr lang="en-US" sz="2800" dirty="0">
                <a:latin typeface="Angsana New" pitchFamily="18" charset="-34"/>
                <a:cs typeface="Angsana New" pitchFamily="18" charset="-34"/>
              </a:rPr>
              <a:t>every service attempt but may </a:t>
            </a:r>
            <a:r>
              <a:rPr lang="en-US" sz="2800" dirty="0" smtClean="0">
                <a:latin typeface="Angsana New" pitchFamily="18" charset="-34"/>
                <a:cs typeface="Angsana New" pitchFamily="18" charset="-34"/>
              </a:rPr>
              <a:t> prevent </a:t>
            </a:r>
            <a:r>
              <a:rPr lang="en-US" sz="2800" dirty="0">
                <a:latin typeface="Angsana New" pitchFamily="18" charset="-34"/>
                <a:cs typeface="Angsana New" pitchFamily="18" charset="-34"/>
              </a:rPr>
              <a:t>intromission  in 50%-</a:t>
            </a:r>
            <a:r>
              <a:rPr lang="en-US" sz="2800" dirty="0" smtClean="0">
                <a:latin typeface="Angsana New" pitchFamily="18" charset="-34"/>
                <a:cs typeface="Angsana New" pitchFamily="18" charset="-34"/>
              </a:rPr>
              <a:t>100% attempts</a:t>
            </a:r>
          </a:p>
          <a:p>
            <a:pPr algn="l" rtl="0"/>
            <a:r>
              <a:rPr lang="en-US" sz="2800" dirty="0" smtClean="0">
                <a:latin typeface="Angsana New" pitchFamily="18" charset="-34"/>
                <a:cs typeface="Angsana New" pitchFamily="18" charset="-34"/>
              </a:rPr>
              <a:t>Formation of spiral in this way is normal at the point of ejaculation ,once the penis within the vagina</a:t>
            </a:r>
            <a:endParaRPr lang="en-US" sz="2800" dirty="0">
              <a:latin typeface="Angsana New" pitchFamily="18" charset="-34"/>
              <a:cs typeface="Angsana New" pitchFamily="18" charset="-34"/>
            </a:endParaRPr>
          </a:p>
          <a:p>
            <a:pPr algn="l" rtl="0"/>
            <a:endParaRPr lang="ar-IQ" sz="2400" dirty="0">
              <a:latin typeface="Angsana New" pitchFamily="18" charset="-34"/>
              <a:cs typeface="Andalus" pitchFamily="18"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828" y="4442190"/>
            <a:ext cx="3212530" cy="235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429920"/>
            <a:ext cx="3600400" cy="236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53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1494</Words>
  <Application>Microsoft Office PowerPoint</Application>
  <PresentationFormat>عرض على الشاشة (3:4)‏</PresentationFormat>
  <Paragraphs>115</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نسق Office</vt:lpstr>
      <vt:lpstr>University of Basrah – College of veterinary Medicine  Department of Vet. Surgery and Obstitric </vt:lpstr>
      <vt:lpstr>Anatomy</vt:lpstr>
      <vt:lpstr>Penile hematoma </vt:lpstr>
      <vt:lpstr>عرض تقديمي في PowerPoint</vt:lpstr>
      <vt:lpstr>Clinical signs , diagnosis, prognosis of penile hematoma </vt:lpstr>
      <vt:lpstr>Treatment  of penile hematoma </vt:lpstr>
      <vt:lpstr>Surgical therapy of penile hematoma</vt:lpstr>
      <vt:lpstr>عرض تقديمي في PowerPoint</vt:lpstr>
      <vt:lpstr>Deviation of the penis (corkscrew penis) </vt:lpstr>
      <vt:lpstr>عرض تقديمي في PowerPoint</vt:lpstr>
      <vt:lpstr>Treatment of spiral deviation </vt:lpstr>
      <vt:lpstr>عرض تقديمي في PowerPoint</vt:lpstr>
      <vt:lpstr>Erection failure  </vt:lpstr>
      <vt:lpstr>عرض تقديمي في PowerPoint</vt:lpstr>
      <vt:lpstr>عرض تقديمي في PowerPoint</vt:lpstr>
      <vt:lpstr>Penile tumors </vt:lpstr>
      <vt:lpstr>Persistent penile frenulum  </vt:lpstr>
      <vt:lpstr>Treatment of Persistent penile frenulum  </vt:lpstr>
      <vt:lpstr>Preputial avulsion </vt:lpstr>
      <vt:lpstr>Etiology of Preputial avulsion  </vt:lpstr>
      <vt:lpstr>عرض تقديمي في PowerPoint</vt:lpstr>
      <vt:lpstr>Preputial hair ring  </vt:lpstr>
      <vt:lpstr>Preputial erosion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Basrah – College of veterinary Medicine  Department of Vet. Surgery and Obstitric </dc:title>
  <dc:creator>Maher</dc:creator>
  <cp:lastModifiedBy>Maher</cp:lastModifiedBy>
  <cp:revision>49</cp:revision>
  <dcterms:created xsi:type="dcterms:W3CDTF">2023-04-01T12:52:58Z</dcterms:created>
  <dcterms:modified xsi:type="dcterms:W3CDTF">2024-03-05T20:05:07Z</dcterms:modified>
</cp:coreProperties>
</file>